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</p:sldMasterIdLst>
  <p:notesMasterIdLst>
    <p:notesMasterId r:id="rId22"/>
  </p:notesMasterIdLst>
  <p:handoutMasterIdLst>
    <p:handoutMasterId r:id="rId23"/>
  </p:handoutMasterIdLst>
  <p:sldIdLst>
    <p:sldId id="256" r:id="rId2"/>
    <p:sldId id="404" r:id="rId3"/>
    <p:sldId id="257" r:id="rId4"/>
    <p:sldId id="369" r:id="rId5"/>
    <p:sldId id="390" r:id="rId6"/>
    <p:sldId id="391" r:id="rId7"/>
    <p:sldId id="392" r:id="rId8"/>
    <p:sldId id="393" r:id="rId9"/>
    <p:sldId id="394" r:id="rId10"/>
    <p:sldId id="395" r:id="rId11"/>
    <p:sldId id="396" r:id="rId12"/>
    <p:sldId id="397" r:id="rId13"/>
    <p:sldId id="398" r:id="rId14"/>
    <p:sldId id="399" r:id="rId15"/>
    <p:sldId id="400" r:id="rId16"/>
    <p:sldId id="401" r:id="rId17"/>
    <p:sldId id="402" r:id="rId18"/>
    <p:sldId id="403" r:id="rId19"/>
    <p:sldId id="380" r:id="rId20"/>
    <p:sldId id="354" r:id="rId21"/>
  </p:sldIdLst>
  <p:sldSz cx="9144000" cy="5143500" type="screen16x9"/>
  <p:notesSz cx="6858000" cy="9144000"/>
  <p:embeddedFontLst>
    <p:embeddedFont>
      <p:font typeface=".VnTime" panose="020B7200000000000000" pitchFamily="34" charset="0"/>
      <p:regular r:id="rId24"/>
      <p:bold r:id="rId25"/>
      <p:italic r:id="rId26"/>
      <p:boldItalic r:id="rId27"/>
    </p:embeddedFont>
    <p:embeddedFont>
      <p:font typeface="Century Gothic" panose="020B0502020202020204" pitchFamily="34" charset="0"/>
      <p:regular r:id="rId28"/>
      <p:bold r:id="rId29"/>
      <p:italic r:id="rId30"/>
      <p:boldItalic r:id="rId31"/>
    </p:embeddedFont>
    <p:embeddedFont>
      <p:font typeface="Wingdings 3" panose="05040102010807070707" pitchFamily="18" charset="2"/>
      <p:regular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ng Le Van" initials="CLV" lastIdx="1" clrIdx="0">
    <p:extLst>
      <p:ext uri="{19B8F6BF-5375-455C-9EA6-DF929625EA0E}">
        <p15:presenceInfo xmlns:p15="http://schemas.microsoft.com/office/powerpoint/2012/main" userId="Cong Le V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A3B5523-C2DB-4E0C-908D-E32CDAE1ADDF}">
  <a:tblStyle styleId="{8A3B5523-C2DB-4E0C-908D-E32CDAE1ADD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Kiểu Sáng 2 - Màu chủ đề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38" autoAdjust="0"/>
  </p:normalViewPr>
  <p:slideViewPr>
    <p:cSldViewPr>
      <p:cViewPr varScale="1">
        <p:scale>
          <a:sx n="142" d="100"/>
          <a:sy n="142" d="100"/>
        </p:scale>
        <p:origin x="71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88362F8-9E63-4395-AFC5-8E0593B07ED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21E093-79F6-4EC1-93EB-02463322DA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7019BE-E6E3-46F0-A317-9EACB685D3DF}" type="datetime1">
              <a:rPr lang="en-US" smtClean="0"/>
              <a:t>5/12/2024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E44B73-57FA-4844-8FF0-B65787F38F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1682DB-0436-4B02-BCAF-B7394004519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1CC936-86E1-4149-AE5A-E63245A08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14716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1976862"/>
      </p:ext>
    </p:extLst>
  </p:cSld>
  <p:clrMap bg1="lt1" tx1="dk1" bg2="dk2" tx2="lt2" accent1="accent1" accent2="accent2" accent3="accent3" accent4="accent4" accent5="accent5" accent6="accent6" hlink="hlink" folHlink="folHlink"/>
  <p:hf hdr="0" ftr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316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3362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87037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6585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66281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04331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75852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21286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94954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0695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42355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3827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7093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5845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4496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7396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1010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0053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1910" y="1885950"/>
            <a:ext cx="6686549" cy="1697086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1910" y="3583035"/>
            <a:ext cx="6686549" cy="844712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9DBC-0913-43F4-B5AF-9FCC4BDA3AEB}" type="datetime1">
              <a:rPr lang="en-US" smtClean="0"/>
              <a:t>5/12/2024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3242858"/>
            <a:ext cx="1308489" cy="583942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3397155"/>
            <a:ext cx="584825" cy="273844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72327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57200"/>
            <a:ext cx="6686549" cy="233778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B2445-30D0-4E5C-AC48-6C1101B89409}" type="datetime1">
              <a:rPr lang="en-US" smtClean="0"/>
              <a:t>5/12/2024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60629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56259" y="2628900"/>
            <a:ext cx="5652416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0F21-082A-4C55-8426-5258857D5FBC}" type="datetime1">
              <a:rPr lang="en-US" smtClean="0"/>
              <a:t>5/12/2024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4" name="TextBox 13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151284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828800"/>
            <a:ext cx="6686550" cy="2043634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CCB05-106E-48F7-ADF7-51C65D7D5A2D}" type="datetime1">
              <a:rPr lang="en-US" smtClean="0"/>
              <a:t>5/12/2024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693159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A1EA-BDB1-4239-9D9F-13B59FA22B61}" type="datetime1">
              <a:rPr lang="en-US" smtClean="0"/>
              <a:t>5/12/2024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7" name="TextBox 16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171535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70555"/>
            <a:ext cx="6686549" cy="2160015"/>
          </a:xfrm>
        </p:spPr>
        <p:txBody>
          <a:bodyPr anchor="ctr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3DD4C-BD29-40C6-A0EA-E45ED2D89475}" type="datetime1">
              <a:rPr lang="en-US" smtClean="0"/>
              <a:t>5/12/2024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000142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19DF4-210A-4432-A4AC-FAB167C4794F}" type="datetime1">
              <a:rPr lang="en-US" smtClean="0"/>
              <a:t>5/12/2024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81421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1109" y="470554"/>
            <a:ext cx="1655701" cy="3962863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1909" y="470554"/>
            <a:ext cx="4857750" cy="39628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87F48-C82A-4B7C-BA0C-455178C916B4}" type="datetime1">
              <a:rPr lang="en-US" smtClean="0"/>
              <a:t>5/12/2024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646066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 txBox="1">
            <a:spLocks noGrp="1"/>
          </p:cNvSpPr>
          <p:nvPr>
            <p:ph type="ctrTitle"/>
          </p:nvPr>
        </p:nvSpPr>
        <p:spPr>
          <a:xfrm>
            <a:off x="685800" y="1541675"/>
            <a:ext cx="5740200" cy="206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5116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1909" y="1600200"/>
            <a:ext cx="6686550" cy="28332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3EDC-2936-4D49-995C-A12DA92135F1}" type="datetime1">
              <a:rPr lang="en-US" smtClean="0"/>
              <a:t>5/12/2024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46339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544063"/>
            <a:ext cx="6686549" cy="1101600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2647597"/>
            <a:ext cx="6686549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42A7E-532B-4387-A212-8798159788B3}" type="datetime1">
              <a:rPr lang="en-US" smtClean="0"/>
              <a:t>5/12/2024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01370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1909" y="1600200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93060" y="1594666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7D086-5436-497A-B898-88DB125A08CB}" type="datetime1">
              <a:rPr lang="en-US" smtClean="0"/>
              <a:t>5/12/2024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71634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530" y="1479527"/>
            <a:ext cx="299454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1909" y="1911725"/>
            <a:ext cx="3257170" cy="251554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29972" y="1477106"/>
            <a:ext cx="299925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5218" y="1909304"/>
            <a:ext cx="3254006" cy="251554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46001-19E1-4039-8E2F-4B305C60C423}" type="datetime1">
              <a:rPr lang="en-US" smtClean="0"/>
              <a:t>5/12/2024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32060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B47D4-088D-4673-B0FB-6FFF07C91792}" type="datetime1">
              <a:rPr lang="en-US" smtClean="0"/>
              <a:t>5/12/2024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93631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A0057-E7FE-4AB5-9DBF-FAC5944867EE}" type="datetime1">
              <a:rPr lang="en-US" smtClean="0"/>
              <a:t>5/12/2024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66256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34566"/>
            <a:ext cx="2628899" cy="732234"/>
          </a:xfrm>
        </p:spPr>
        <p:txBody>
          <a:bodyPr anchor="b"/>
          <a:lstStyle>
            <a:lvl1pPr algn="l">
              <a:defRPr sz="15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259" y="334567"/>
            <a:ext cx="3886200" cy="4061222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1198960"/>
            <a:ext cx="2628899" cy="319682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50597-0841-4303-9DC4-06B1ADD7CF4A}" type="datetime1">
              <a:rPr lang="en-US" smtClean="0"/>
              <a:t>5/12/2024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93847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600450"/>
            <a:ext cx="668655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1909" y="476224"/>
            <a:ext cx="6686550" cy="2891228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4025504"/>
            <a:ext cx="6686550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5B30B-7F01-4628-A539-A03487EF4483}" type="datetime1">
              <a:rPr lang="en-US" smtClean="0"/>
              <a:t>5/12/2024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97222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171450"/>
            <a:ext cx="2138637" cy="4978971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0416" y="-589"/>
            <a:ext cx="1767506" cy="514052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09" y="1600200"/>
            <a:ext cx="668655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1210" y="4597828"/>
            <a:ext cx="859712" cy="2777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6221B-F73C-47AB-80F7-08117507EAA7}" type="datetime1">
              <a:rPr lang="en-US" smtClean="0"/>
              <a:t>5/12/2024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1910" y="4601856"/>
            <a:ext cx="571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98860" y="590837"/>
            <a:ext cx="5848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rgbClr val="FEFFFF"/>
                </a:solidFill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61288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</p:sldLayoutIdLst>
  <p:transition>
    <p:fade thruBlk="1"/>
  </p:transition>
  <p:hf hdr="0" ftr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80473" y="1428750"/>
            <a:ext cx="8783054" cy="1245547"/>
          </a:xfrm>
          <a:prstGeom prst="rect">
            <a:avLst/>
          </a:prstGeom>
        </p:spPr>
        <p:txBody>
          <a:bodyPr wrap="square" lIns="71632" tIns="35816" rIns="71632" bIns="35816" anchor="ctr">
            <a:no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.VnTime" panose="020B7200000000000000" pitchFamily="34" charset="0"/>
              </a:rPr>
              <a:t>Liquid-vapor phase behavior and operating characteristics of capillary evaporator of a loop heat pipe at start-up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.VnTime" panose="020B7200000000000000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0" y="3028950"/>
            <a:ext cx="7156765" cy="1180327"/>
          </a:xfrm>
          <a:prstGeom prst="rect">
            <a:avLst/>
          </a:prstGeom>
        </p:spPr>
        <p:txBody>
          <a:bodyPr wrap="square" lIns="71632" tIns="35816" rIns="71632" bIns="35816">
            <a:spAutoFit/>
          </a:bodyPr>
          <a:lstStyle/>
          <a:p>
            <a:pPr algn="r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 study</a:t>
            </a:r>
          </a:p>
          <a:p>
            <a:pPr algn="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Subjects: Aerothermo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chemistry and Combustion</a:t>
            </a:r>
          </a:p>
          <a:p>
            <a:pPr algn="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Professor: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umaresh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Presenter: Le Van Cong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Admission Guide for International Students (Graduate School)">
            <a:extLst>
              <a:ext uri="{FF2B5EF4-FFF2-40B4-BE49-F238E27FC236}">
                <a16:creationId xmlns:a16="http://schemas.microsoft.com/office/drawing/2014/main" id="{36B30A23-838A-4F2D-AD5D-62374AE43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14600" cy="57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4"/>
          <p:cNvSpPr txBox="1">
            <a:spLocks noGrp="1"/>
          </p:cNvSpPr>
          <p:nvPr>
            <p:ph type="sldNum" sz="quarter" idx="12"/>
          </p:nvPr>
        </p:nvSpPr>
        <p:spPr>
          <a:xfrm>
            <a:off x="8763000" y="4790357"/>
            <a:ext cx="381000" cy="35314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10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521" name="Google Shape;521;p14"/>
          <p:cNvSpPr txBox="1">
            <a:spLocks noGrp="1"/>
          </p:cNvSpPr>
          <p:nvPr>
            <p:ph type="title" idx="4294967295"/>
          </p:nvPr>
        </p:nvSpPr>
        <p:spPr>
          <a:xfrm>
            <a:off x="990600" y="82800"/>
            <a:ext cx="6435090" cy="46674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 apparatus</a:t>
            </a:r>
            <a:endParaRPr sz="2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28" name="Picture 4" descr="전북대학교 Jeonbuk National University | Jeonju">
            <a:extLst>
              <a:ext uri="{FF2B5EF4-FFF2-40B4-BE49-F238E27FC236}">
                <a16:creationId xmlns:a16="http://schemas.microsoft.com/office/drawing/2014/main" id="{669BBFBC-6D39-D932-24DC-ED8C64D63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9" y="1"/>
            <a:ext cx="765489" cy="76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nimated Eco-Friendly PowerPoint Template - SlideModel">
            <a:extLst>
              <a:ext uri="{FF2B5EF4-FFF2-40B4-BE49-F238E27FC236}">
                <a16:creationId xmlns:a16="http://schemas.microsoft.com/office/drawing/2014/main" id="{665E9507-B3F9-C925-1D49-8A7E0A945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9" y="773024"/>
            <a:ext cx="914400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7 Tips To Be More Eco-friendly in 2020 | Eco Bravo">
            <a:extLst>
              <a:ext uri="{FF2B5EF4-FFF2-40B4-BE49-F238E27FC236}">
                <a16:creationId xmlns:a16="http://schemas.microsoft.com/office/drawing/2014/main" id="{A4E3E6F1-3CF3-ED09-C67C-9DBE9710A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9" y="4661892"/>
            <a:ext cx="914400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5F01D3FF-E8FD-04C9-A2FC-022B50788CCC}"/>
              </a:ext>
            </a:extLst>
          </p:cNvPr>
          <p:cNvSpPr txBox="1">
            <a:spLocks/>
          </p:cNvSpPr>
          <p:nvPr/>
        </p:nvSpPr>
        <p:spPr>
          <a:xfrm>
            <a:off x="72340" y="473596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1" dirty="0">
                <a:solidFill>
                  <a:srgbClr val="7030A0"/>
                </a:solidFill>
                <a:latin typeface=".VnTime" panose="020B7200000000000000" pitchFamily="34" charset="0"/>
              </a:rPr>
              <a:t>Aerothermochemistry and Combustion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3C23D6-066C-5130-20DD-395D9832163F}"/>
              </a:ext>
            </a:extLst>
          </p:cNvPr>
          <p:cNvSpPr txBox="1"/>
          <p:nvPr/>
        </p:nvSpPr>
        <p:spPr>
          <a:xfrm>
            <a:off x="990600" y="501305"/>
            <a:ext cx="3056749" cy="2807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450"/>
              </a:spcAft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states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EEC112-3C14-B635-F08B-51A5C8091B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7800" y="878098"/>
            <a:ext cx="3110027" cy="35318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58C8FF-8893-B639-EBF8-C0B5316A9D86}"/>
              </a:ext>
            </a:extLst>
          </p:cNvPr>
          <p:cNvSpPr txBox="1"/>
          <p:nvPr/>
        </p:nvSpPr>
        <p:spPr>
          <a:xfrm>
            <a:off x="685800" y="1215096"/>
            <a:ext cx="4280116" cy="10872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phase sate in VL inlet is considered therefore, eight patterns are investigated</a:t>
            </a:r>
          </a:p>
          <a:p>
            <a:pPr marL="285750" indent="-285750">
              <a:lnSpc>
                <a:spcPct val="11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phase is liquid saturated or two phase in VL inlet, grooves and compensation chamber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CA7C9D7E-5266-F96A-F5EB-20EA3D3EC7D0}"/>
              </a:ext>
            </a:extLst>
          </p:cNvPr>
          <p:cNvSpPr txBox="1">
            <a:spLocks/>
          </p:cNvSpPr>
          <p:nvPr/>
        </p:nvSpPr>
        <p:spPr>
          <a:xfrm>
            <a:off x="2590800" y="473596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prstClr val="black">
                    <a:tint val="75000"/>
                  </a:prstClr>
                </a:solidFill>
                <a:latin typeface=".VnTime" panose="020B7200000000000000" pitchFamily="34" charset="0"/>
              </a:rPr>
              <a:t>13 May 2024</a:t>
            </a:r>
          </a:p>
        </p:txBody>
      </p:sp>
    </p:spTree>
    <p:extLst>
      <p:ext uri="{BB962C8B-B14F-4D97-AF65-F5344CB8AC3E}">
        <p14:creationId xmlns:p14="http://schemas.microsoft.com/office/powerpoint/2010/main" val="1814372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4"/>
          <p:cNvSpPr txBox="1">
            <a:spLocks noGrp="1"/>
          </p:cNvSpPr>
          <p:nvPr>
            <p:ph type="sldNum" sz="quarter" idx="12"/>
          </p:nvPr>
        </p:nvSpPr>
        <p:spPr>
          <a:xfrm>
            <a:off x="8763000" y="4790357"/>
            <a:ext cx="381000" cy="35314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11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521" name="Google Shape;521;p14"/>
          <p:cNvSpPr txBox="1">
            <a:spLocks noGrp="1"/>
          </p:cNvSpPr>
          <p:nvPr>
            <p:ph type="title" idx="4294967295"/>
          </p:nvPr>
        </p:nvSpPr>
        <p:spPr>
          <a:xfrm>
            <a:off x="990600" y="82800"/>
            <a:ext cx="6435090" cy="46674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 and discussion</a:t>
            </a:r>
            <a:endParaRPr sz="2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28" name="Picture 4" descr="전북대학교 Jeonbuk National University | Jeonju">
            <a:extLst>
              <a:ext uri="{FF2B5EF4-FFF2-40B4-BE49-F238E27FC236}">
                <a16:creationId xmlns:a16="http://schemas.microsoft.com/office/drawing/2014/main" id="{669BBFBC-6D39-D932-24DC-ED8C64D63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9" y="1"/>
            <a:ext cx="765489" cy="76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nimated Eco-Friendly PowerPoint Template - SlideModel">
            <a:extLst>
              <a:ext uri="{FF2B5EF4-FFF2-40B4-BE49-F238E27FC236}">
                <a16:creationId xmlns:a16="http://schemas.microsoft.com/office/drawing/2014/main" id="{665E9507-B3F9-C925-1D49-8A7E0A945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9" y="773024"/>
            <a:ext cx="914400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7 Tips To Be More Eco-friendly in 2020 | Eco Bravo">
            <a:extLst>
              <a:ext uri="{FF2B5EF4-FFF2-40B4-BE49-F238E27FC236}">
                <a16:creationId xmlns:a16="http://schemas.microsoft.com/office/drawing/2014/main" id="{A4E3E6F1-3CF3-ED09-C67C-9DBE9710A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9" y="4661892"/>
            <a:ext cx="914400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5F01D3FF-E8FD-04C9-A2FC-022B50788CCC}"/>
              </a:ext>
            </a:extLst>
          </p:cNvPr>
          <p:cNvSpPr txBox="1">
            <a:spLocks/>
          </p:cNvSpPr>
          <p:nvPr/>
        </p:nvSpPr>
        <p:spPr>
          <a:xfrm>
            <a:off x="72340" y="473596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1" dirty="0">
                <a:solidFill>
                  <a:srgbClr val="7030A0"/>
                </a:solidFill>
                <a:latin typeface=".VnTime" panose="020B7200000000000000" pitchFamily="34" charset="0"/>
              </a:rPr>
              <a:t>Aerothermochemistry and Combustion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3C23D6-066C-5130-20DD-395D9832163F}"/>
              </a:ext>
            </a:extLst>
          </p:cNvPr>
          <p:cNvSpPr txBox="1"/>
          <p:nvPr/>
        </p:nvSpPr>
        <p:spPr>
          <a:xfrm>
            <a:off x="990600" y="501305"/>
            <a:ext cx="3056749" cy="2807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450"/>
              </a:spcAft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915589-9CEC-C9D3-331E-083A2B7514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0" y="1090462"/>
            <a:ext cx="4421311" cy="33321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58C8FF-8893-B639-EBF8-C0B5316A9D86}"/>
              </a:ext>
            </a:extLst>
          </p:cNvPr>
          <p:cNvSpPr txBox="1"/>
          <p:nvPr/>
        </p:nvSpPr>
        <p:spPr>
          <a:xfrm>
            <a:off x="762000" y="1319718"/>
            <a:ext cx="4280116" cy="11514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Heater output 180 W</a:t>
            </a:r>
          </a:p>
          <a:p>
            <a:pPr marL="285750" indent="-285750">
              <a:lnSpc>
                <a:spcPct val="11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Refrigerant temperature 13 C</a:t>
            </a:r>
          </a:p>
          <a:p>
            <a:pPr marL="285750" indent="-285750">
              <a:lnSpc>
                <a:spcPct val="11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conditions operation 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start up successfully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1C1C56E-B3E8-0E05-4A95-CD21C78C8BEC}"/>
              </a:ext>
            </a:extLst>
          </p:cNvPr>
          <p:cNvSpPr txBox="1">
            <a:spLocks/>
          </p:cNvSpPr>
          <p:nvPr/>
        </p:nvSpPr>
        <p:spPr>
          <a:xfrm>
            <a:off x="2590800" y="473596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prstClr val="black">
                    <a:tint val="75000"/>
                  </a:prstClr>
                </a:solidFill>
                <a:latin typeface=".VnTime" panose="020B7200000000000000" pitchFamily="34" charset="0"/>
              </a:rPr>
              <a:t>13 May 2024</a:t>
            </a:r>
          </a:p>
        </p:txBody>
      </p:sp>
    </p:spTree>
    <p:extLst>
      <p:ext uri="{BB962C8B-B14F-4D97-AF65-F5344CB8AC3E}">
        <p14:creationId xmlns:p14="http://schemas.microsoft.com/office/powerpoint/2010/main" val="2429425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4"/>
          <p:cNvSpPr txBox="1">
            <a:spLocks noGrp="1"/>
          </p:cNvSpPr>
          <p:nvPr>
            <p:ph type="sldNum" sz="quarter" idx="12"/>
          </p:nvPr>
        </p:nvSpPr>
        <p:spPr>
          <a:xfrm>
            <a:off x="8763000" y="4790357"/>
            <a:ext cx="381000" cy="35314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12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521" name="Google Shape;521;p14"/>
          <p:cNvSpPr txBox="1">
            <a:spLocks noGrp="1"/>
          </p:cNvSpPr>
          <p:nvPr>
            <p:ph type="title" idx="4294967295"/>
          </p:nvPr>
        </p:nvSpPr>
        <p:spPr>
          <a:xfrm>
            <a:off x="990600" y="82800"/>
            <a:ext cx="6435090" cy="46674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 and discussion</a:t>
            </a:r>
            <a:endParaRPr sz="2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28" name="Picture 4" descr="전북대학교 Jeonbuk National University | Jeonju">
            <a:extLst>
              <a:ext uri="{FF2B5EF4-FFF2-40B4-BE49-F238E27FC236}">
                <a16:creationId xmlns:a16="http://schemas.microsoft.com/office/drawing/2014/main" id="{669BBFBC-6D39-D932-24DC-ED8C64D63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9" y="1"/>
            <a:ext cx="765489" cy="76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nimated Eco-Friendly PowerPoint Template - SlideModel">
            <a:extLst>
              <a:ext uri="{FF2B5EF4-FFF2-40B4-BE49-F238E27FC236}">
                <a16:creationId xmlns:a16="http://schemas.microsoft.com/office/drawing/2014/main" id="{665E9507-B3F9-C925-1D49-8A7E0A945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9" y="773024"/>
            <a:ext cx="914400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7 Tips To Be More Eco-friendly in 2020 | Eco Bravo">
            <a:extLst>
              <a:ext uri="{FF2B5EF4-FFF2-40B4-BE49-F238E27FC236}">
                <a16:creationId xmlns:a16="http://schemas.microsoft.com/office/drawing/2014/main" id="{A4E3E6F1-3CF3-ED09-C67C-9DBE9710A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9" y="4661892"/>
            <a:ext cx="914400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5F01D3FF-E8FD-04C9-A2FC-022B50788CCC}"/>
              </a:ext>
            </a:extLst>
          </p:cNvPr>
          <p:cNvSpPr txBox="1">
            <a:spLocks/>
          </p:cNvSpPr>
          <p:nvPr/>
        </p:nvSpPr>
        <p:spPr>
          <a:xfrm>
            <a:off x="72340" y="473596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1" dirty="0">
                <a:solidFill>
                  <a:srgbClr val="7030A0"/>
                </a:solidFill>
                <a:latin typeface=".VnTime" panose="020B7200000000000000" pitchFamily="34" charset="0"/>
              </a:rPr>
              <a:t>Aerothermochemistry and Combustion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58C8FF-8893-B639-EBF8-C0B5316A9D86}"/>
              </a:ext>
            </a:extLst>
          </p:cNvPr>
          <p:cNvSpPr txBox="1"/>
          <p:nvPr/>
        </p:nvSpPr>
        <p:spPr>
          <a:xfrm>
            <a:off x="533400" y="1319022"/>
            <a:ext cx="4280116" cy="11514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Situation (a) shows liquid saturation at all area</a:t>
            </a:r>
          </a:p>
          <a:p>
            <a:pPr marL="285750" indent="-285750">
              <a:lnSpc>
                <a:spcPct val="11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Situation (b) is two phase only in VL inlet and liquid saturated in grooves and CC</a:t>
            </a:r>
          </a:p>
          <a:p>
            <a:pPr marL="285750" indent="-285750">
              <a:lnSpc>
                <a:spcPct val="11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Situation (b) has a faster startup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860455-2A91-9DCA-E1CD-4EF3BC6BED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4400" y="1185554"/>
            <a:ext cx="3524823" cy="3109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D453C95-C932-9D2C-084E-AFD96DFF4CB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940" t="11980" r="13175" b="75075"/>
          <a:stretch/>
        </p:blipFill>
        <p:spPr>
          <a:xfrm>
            <a:off x="1058565" y="3340921"/>
            <a:ext cx="2142349" cy="457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D67A759-A054-805F-731C-D4ED2F93401B}"/>
              </a:ext>
            </a:extLst>
          </p:cNvPr>
          <p:cNvSpPr txBox="1"/>
          <p:nvPr/>
        </p:nvSpPr>
        <p:spPr>
          <a:xfrm>
            <a:off x="990600" y="501305"/>
            <a:ext cx="3056749" cy="2807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450"/>
              </a:spcAft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39C812E5-4FD2-C932-E6AB-A5D7A2D59BF5}"/>
              </a:ext>
            </a:extLst>
          </p:cNvPr>
          <p:cNvSpPr txBox="1">
            <a:spLocks/>
          </p:cNvSpPr>
          <p:nvPr/>
        </p:nvSpPr>
        <p:spPr>
          <a:xfrm>
            <a:off x="2590800" y="473596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prstClr val="black">
                    <a:tint val="75000"/>
                  </a:prstClr>
                </a:solidFill>
                <a:latin typeface=".VnTime" panose="020B7200000000000000" pitchFamily="34" charset="0"/>
              </a:rPr>
              <a:t>13 May 2024</a:t>
            </a:r>
          </a:p>
        </p:txBody>
      </p:sp>
    </p:spTree>
    <p:extLst>
      <p:ext uri="{BB962C8B-B14F-4D97-AF65-F5344CB8AC3E}">
        <p14:creationId xmlns:p14="http://schemas.microsoft.com/office/powerpoint/2010/main" val="930301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4"/>
          <p:cNvSpPr txBox="1">
            <a:spLocks noGrp="1"/>
          </p:cNvSpPr>
          <p:nvPr>
            <p:ph type="sldNum" sz="quarter" idx="12"/>
          </p:nvPr>
        </p:nvSpPr>
        <p:spPr>
          <a:xfrm>
            <a:off x="8763000" y="4790357"/>
            <a:ext cx="381000" cy="35314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13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521" name="Google Shape;521;p14"/>
          <p:cNvSpPr txBox="1">
            <a:spLocks noGrp="1"/>
          </p:cNvSpPr>
          <p:nvPr>
            <p:ph type="title" idx="4294967295"/>
          </p:nvPr>
        </p:nvSpPr>
        <p:spPr>
          <a:xfrm>
            <a:off x="990600" y="82800"/>
            <a:ext cx="6435090" cy="46674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 and discussion</a:t>
            </a:r>
            <a:endParaRPr sz="2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28" name="Picture 4" descr="전북대학교 Jeonbuk National University | Jeonju">
            <a:extLst>
              <a:ext uri="{FF2B5EF4-FFF2-40B4-BE49-F238E27FC236}">
                <a16:creationId xmlns:a16="http://schemas.microsoft.com/office/drawing/2014/main" id="{669BBFBC-6D39-D932-24DC-ED8C64D63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9" y="1"/>
            <a:ext cx="765489" cy="76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nimated Eco-Friendly PowerPoint Template - SlideModel">
            <a:extLst>
              <a:ext uri="{FF2B5EF4-FFF2-40B4-BE49-F238E27FC236}">
                <a16:creationId xmlns:a16="http://schemas.microsoft.com/office/drawing/2014/main" id="{665E9507-B3F9-C925-1D49-8A7E0A945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9" y="773024"/>
            <a:ext cx="914400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7 Tips To Be More Eco-friendly in 2020 | Eco Bravo">
            <a:extLst>
              <a:ext uri="{FF2B5EF4-FFF2-40B4-BE49-F238E27FC236}">
                <a16:creationId xmlns:a16="http://schemas.microsoft.com/office/drawing/2014/main" id="{A4E3E6F1-3CF3-ED09-C67C-9DBE9710A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9" y="4661892"/>
            <a:ext cx="914400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5F01D3FF-E8FD-04C9-A2FC-022B50788CCC}"/>
              </a:ext>
            </a:extLst>
          </p:cNvPr>
          <p:cNvSpPr txBox="1">
            <a:spLocks/>
          </p:cNvSpPr>
          <p:nvPr/>
        </p:nvSpPr>
        <p:spPr>
          <a:xfrm>
            <a:off x="72340" y="473596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1" dirty="0">
                <a:solidFill>
                  <a:srgbClr val="7030A0"/>
                </a:solidFill>
                <a:latin typeface=".VnTime" panose="020B7200000000000000" pitchFamily="34" charset="0"/>
              </a:rPr>
              <a:t>Aerothermochemistry and Combustion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58C8FF-8893-B639-EBF8-C0B5316A9D86}"/>
              </a:ext>
            </a:extLst>
          </p:cNvPr>
          <p:cNvSpPr txBox="1"/>
          <p:nvPr/>
        </p:nvSpPr>
        <p:spPr>
          <a:xfrm>
            <a:off x="533400" y="1183995"/>
            <a:ext cx="4280116" cy="5491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difference is whether liquid-vapor</a:t>
            </a:r>
            <a:b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 is in the VL inlet or in the grooves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8A14F7-912D-0B7E-E474-4B9898EDCA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8005" y="947310"/>
            <a:ext cx="4114800" cy="35860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8F53CB-A08F-5F2D-10E0-76620945763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2843" t="10788" r="12855" b="76192"/>
          <a:stretch/>
        </p:blipFill>
        <p:spPr>
          <a:xfrm>
            <a:off x="868954" y="1924697"/>
            <a:ext cx="1066800" cy="4598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A9BCD7E-2C72-7D48-8FCF-0B5ECA99D06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769" t="25979" r="46479" b="59100"/>
          <a:stretch/>
        </p:blipFill>
        <p:spPr>
          <a:xfrm>
            <a:off x="2008094" y="1890581"/>
            <a:ext cx="1143000" cy="5269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9828E6-9958-E0B5-FCFF-3139A8A23E70}"/>
              </a:ext>
            </a:extLst>
          </p:cNvPr>
          <p:cNvSpPr txBox="1"/>
          <p:nvPr/>
        </p:nvSpPr>
        <p:spPr>
          <a:xfrm>
            <a:off x="990600" y="501305"/>
            <a:ext cx="3056749" cy="2807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450"/>
              </a:spcAft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CFEECF-E945-A489-1359-EE95C05BA927}"/>
              </a:ext>
            </a:extLst>
          </p:cNvPr>
          <p:cNvSpPr txBox="1">
            <a:spLocks/>
          </p:cNvSpPr>
          <p:nvPr/>
        </p:nvSpPr>
        <p:spPr>
          <a:xfrm>
            <a:off x="2590800" y="473596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prstClr val="black">
                    <a:tint val="75000"/>
                  </a:prstClr>
                </a:solidFill>
                <a:latin typeface=".VnTime" panose="020B7200000000000000" pitchFamily="34" charset="0"/>
              </a:rPr>
              <a:t>13 May 2024</a:t>
            </a:r>
          </a:p>
        </p:txBody>
      </p:sp>
    </p:spTree>
    <p:extLst>
      <p:ext uri="{BB962C8B-B14F-4D97-AF65-F5344CB8AC3E}">
        <p14:creationId xmlns:p14="http://schemas.microsoft.com/office/powerpoint/2010/main" val="3739152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4"/>
          <p:cNvSpPr txBox="1">
            <a:spLocks noGrp="1"/>
          </p:cNvSpPr>
          <p:nvPr>
            <p:ph type="sldNum" sz="quarter" idx="12"/>
          </p:nvPr>
        </p:nvSpPr>
        <p:spPr>
          <a:xfrm>
            <a:off x="8763000" y="4790357"/>
            <a:ext cx="381000" cy="35314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14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521" name="Google Shape;521;p14"/>
          <p:cNvSpPr txBox="1">
            <a:spLocks noGrp="1"/>
          </p:cNvSpPr>
          <p:nvPr>
            <p:ph type="title" idx="4294967295"/>
          </p:nvPr>
        </p:nvSpPr>
        <p:spPr>
          <a:xfrm>
            <a:off x="990600" y="82800"/>
            <a:ext cx="6435090" cy="46674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 and discussion</a:t>
            </a:r>
            <a:endParaRPr sz="2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28" name="Picture 4" descr="전북대학교 Jeonbuk National University | Jeonju">
            <a:extLst>
              <a:ext uri="{FF2B5EF4-FFF2-40B4-BE49-F238E27FC236}">
                <a16:creationId xmlns:a16="http://schemas.microsoft.com/office/drawing/2014/main" id="{669BBFBC-6D39-D932-24DC-ED8C64D63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9" y="1"/>
            <a:ext cx="765489" cy="76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nimated Eco-Friendly PowerPoint Template - SlideModel">
            <a:extLst>
              <a:ext uri="{FF2B5EF4-FFF2-40B4-BE49-F238E27FC236}">
                <a16:creationId xmlns:a16="http://schemas.microsoft.com/office/drawing/2014/main" id="{665E9507-B3F9-C925-1D49-8A7E0A945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9" y="773024"/>
            <a:ext cx="914400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7 Tips To Be More Eco-friendly in 2020 | Eco Bravo">
            <a:extLst>
              <a:ext uri="{FF2B5EF4-FFF2-40B4-BE49-F238E27FC236}">
                <a16:creationId xmlns:a16="http://schemas.microsoft.com/office/drawing/2014/main" id="{A4E3E6F1-3CF3-ED09-C67C-9DBE9710A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9" y="4661892"/>
            <a:ext cx="914400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5F01D3FF-E8FD-04C9-A2FC-022B50788CCC}"/>
              </a:ext>
            </a:extLst>
          </p:cNvPr>
          <p:cNvSpPr txBox="1">
            <a:spLocks/>
          </p:cNvSpPr>
          <p:nvPr/>
        </p:nvSpPr>
        <p:spPr>
          <a:xfrm>
            <a:off x="72340" y="473596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1" dirty="0">
                <a:solidFill>
                  <a:srgbClr val="7030A0"/>
                </a:solidFill>
                <a:latin typeface=".VnTime" panose="020B7200000000000000" pitchFamily="34" charset="0"/>
              </a:rPr>
              <a:t>Aerothermochemistry and Combustion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58C8FF-8893-B639-EBF8-C0B5316A9D86}"/>
              </a:ext>
            </a:extLst>
          </p:cNvPr>
          <p:cNvSpPr txBox="1"/>
          <p:nvPr/>
        </p:nvSpPr>
        <p:spPr>
          <a:xfrm>
            <a:off x="533400" y="1065501"/>
            <a:ext cx="4280116" cy="7861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difference is whether fluid state is two phase or liquid saturated in the CC</a:t>
            </a:r>
            <a:b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C4CAF6-D8FD-9668-3727-16578CC9DD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4586" y="1304378"/>
            <a:ext cx="3442028" cy="30450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54CCD7-BB7E-F33F-72B8-061243F92B8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2694" t="58888" r="13004" b="26366"/>
          <a:stretch/>
        </p:blipFill>
        <p:spPr>
          <a:xfrm>
            <a:off x="2286000" y="2219508"/>
            <a:ext cx="1066800" cy="5208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26EF40-69EA-E67A-5979-9E0A6FC50EA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2552" t="27167" r="13145" b="59456"/>
          <a:stretch/>
        </p:blipFill>
        <p:spPr>
          <a:xfrm>
            <a:off x="912470" y="2231140"/>
            <a:ext cx="1066800" cy="472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589815-D774-87F9-B5F8-B621A5402588}"/>
              </a:ext>
            </a:extLst>
          </p:cNvPr>
          <p:cNvSpPr txBox="1"/>
          <p:nvPr/>
        </p:nvSpPr>
        <p:spPr>
          <a:xfrm>
            <a:off x="990600" y="501305"/>
            <a:ext cx="3056749" cy="2807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450"/>
              </a:spcAft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94968058-46A5-1A16-BD39-4BFBB46D225E}"/>
              </a:ext>
            </a:extLst>
          </p:cNvPr>
          <p:cNvSpPr txBox="1">
            <a:spLocks/>
          </p:cNvSpPr>
          <p:nvPr/>
        </p:nvSpPr>
        <p:spPr>
          <a:xfrm>
            <a:off x="2590800" y="473596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prstClr val="black">
                    <a:tint val="75000"/>
                  </a:prstClr>
                </a:solidFill>
                <a:latin typeface=".VnTime" panose="020B7200000000000000" pitchFamily="34" charset="0"/>
              </a:rPr>
              <a:t>13 May 2024</a:t>
            </a:r>
          </a:p>
        </p:txBody>
      </p:sp>
    </p:spTree>
    <p:extLst>
      <p:ext uri="{BB962C8B-B14F-4D97-AF65-F5344CB8AC3E}">
        <p14:creationId xmlns:p14="http://schemas.microsoft.com/office/powerpoint/2010/main" val="1860217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4"/>
          <p:cNvSpPr txBox="1">
            <a:spLocks noGrp="1"/>
          </p:cNvSpPr>
          <p:nvPr>
            <p:ph type="sldNum" sz="quarter" idx="12"/>
          </p:nvPr>
        </p:nvSpPr>
        <p:spPr>
          <a:xfrm>
            <a:off x="8763000" y="4790357"/>
            <a:ext cx="381000" cy="35314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15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521" name="Google Shape;521;p14"/>
          <p:cNvSpPr txBox="1">
            <a:spLocks noGrp="1"/>
          </p:cNvSpPr>
          <p:nvPr>
            <p:ph type="title" idx="4294967295"/>
          </p:nvPr>
        </p:nvSpPr>
        <p:spPr>
          <a:xfrm>
            <a:off x="990600" y="82800"/>
            <a:ext cx="6435090" cy="46674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 and discussion</a:t>
            </a:r>
            <a:endParaRPr sz="2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28" name="Picture 4" descr="전북대학교 Jeonbuk National University | Jeonju">
            <a:extLst>
              <a:ext uri="{FF2B5EF4-FFF2-40B4-BE49-F238E27FC236}">
                <a16:creationId xmlns:a16="http://schemas.microsoft.com/office/drawing/2014/main" id="{669BBFBC-6D39-D932-24DC-ED8C64D63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9" y="1"/>
            <a:ext cx="765489" cy="76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nimated Eco-Friendly PowerPoint Template - SlideModel">
            <a:extLst>
              <a:ext uri="{FF2B5EF4-FFF2-40B4-BE49-F238E27FC236}">
                <a16:creationId xmlns:a16="http://schemas.microsoft.com/office/drawing/2014/main" id="{665E9507-B3F9-C925-1D49-8A7E0A945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9" y="773024"/>
            <a:ext cx="914400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7 Tips To Be More Eco-friendly in 2020 | Eco Bravo">
            <a:extLst>
              <a:ext uri="{FF2B5EF4-FFF2-40B4-BE49-F238E27FC236}">
                <a16:creationId xmlns:a16="http://schemas.microsoft.com/office/drawing/2014/main" id="{A4E3E6F1-3CF3-ED09-C67C-9DBE9710A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9" y="4661892"/>
            <a:ext cx="914400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5F01D3FF-E8FD-04C9-A2FC-022B50788CCC}"/>
              </a:ext>
            </a:extLst>
          </p:cNvPr>
          <p:cNvSpPr txBox="1">
            <a:spLocks/>
          </p:cNvSpPr>
          <p:nvPr/>
        </p:nvSpPr>
        <p:spPr>
          <a:xfrm>
            <a:off x="72340" y="473596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1" dirty="0">
                <a:solidFill>
                  <a:srgbClr val="7030A0"/>
                </a:solidFill>
                <a:latin typeface=".VnTime" panose="020B7200000000000000" pitchFamily="34" charset="0"/>
              </a:rPr>
              <a:t>Aerothermochemistry and Combustion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58C8FF-8893-B639-EBF8-C0B5316A9D86}"/>
              </a:ext>
            </a:extLst>
          </p:cNvPr>
          <p:cNvSpPr txBox="1"/>
          <p:nvPr/>
        </p:nvSpPr>
        <p:spPr>
          <a:xfrm>
            <a:off x="519953" y="1070274"/>
            <a:ext cx="4280116" cy="13883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difference is whether fluid state is two phase or liquid saturated in the CC</a:t>
            </a:r>
          </a:p>
          <a:p>
            <a:pPr marL="285750" indent="-285750">
              <a:lnSpc>
                <a:spcPct val="11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drop occurs in both situations</a:t>
            </a:r>
          </a:p>
          <a:p>
            <a:pPr marL="285750" indent="-285750">
              <a:lnSpc>
                <a:spcPct val="11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 in case (e)</a:t>
            </a:r>
            <a:b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BACB98-E8D6-8B41-4F9C-72536C56E9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8761" y="1200150"/>
            <a:ext cx="3665286" cy="32918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9663B4-4624-0D2D-F1D3-651CAE82D3E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940" t="11980" r="47758" b="75075"/>
          <a:stretch/>
        </p:blipFill>
        <p:spPr>
          <a:xfrm>
            <a:off x="911254" y="2518441"/>
            <a:ext cx="1066800" cy="457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71C369-DE6F-B25C-F665-BDADA1DBA1C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845" t="43235" r="46853" b="43820"/>
          <a:stretch/>
        </p:blipFill>
        <p:spPr>
          <a:xfrm>
            <a:off x="2057400" y="2471124"/>
            <a:ext cx="1066800" cy="457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904007-123A-196C-1DA0-2300C07DD49F}"/>
              </a:ext>
            </a:extLst>
          </p:cNvPr>
          <p:cNvSpPr txBox="1"/>
          <p:nvPr/>
        </p:nvSpPr>
        <p:spPr>
          <a:xfrm>
            <a:off x="990600" y="501305"/>
            <a:ext cx="3056749" cy="2807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450"/>
              </a:spcAft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DFCBEEC-86C6-71C9-5F27-60CB55D96E75}"/>
              </a:ext>
            </a:extLst>
          </p:cNvPr>
          <p:cNvSpPr txBox="1">
            <a:spLocks/>
          </p:cNvSpPr>
          <p:nvPr/>
        </p:nvSpPr>
        <p:spPr>
          <a:xfrm>
            <a:off x="2590800" y="473596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prstClr val="black">
                    <a:tint val="75000"/>
                  </a:prstClr>
                </a:solidFill>
                <a:latin typeface=".VnTime" panose="020B7200000000000000" pitchFamily="34" charset="0"/>
              </a:rPr>
              <a:t>13 May 2024</a:t>
            </a:r>
          </a:p>
        </p:txBody>
      </p:sp>
    </p:spTree>
    <p:extLst>
      <p:ext uri="{BB962C8B-B14F-4D97-AF65-F5344CB8AC3E}">
        <p14:creationId xmlns:p14="http://schemas.microsoft.com/office/powerpoint/2010/main" val="3442805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4"/>
          <p:cNvSpPr txBox="1">
            <a:spLocks noGrp="1"/>
          </p:cNvSpPr>
          <p:nvPr>
            <p:ph type="sldNum" sz="quarter" idx="12"/>
          </p:nvPr>
        </p:nvSpPr>
        <p:spPr>
          <a:xfrm>
            <a:off x="8763000" y="4790357"/>
            <a:ext cx="381000" cy="35314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16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521" name="Google Shape;521;p14"/>
          <p:cNvSpPr txBox="1">
            <a:spLocks noGrp="1"/>
          </p:cNvSpPr>
          <p:nvPr>
            <p:ph type="title" idx="4294967295"/>
          </p:nvPr>
        </p:nvSpPr>
        <p:spPr>
          <a:xfrm>
            <a:off x="990600" y="82800"/>
            <a:ext cx="6435090" cy="46674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 and discussion</a:t>
            </a:r>
            <a:endParaRPr sz="2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28" name="Picture 4" descr="전북대학교 Jeonbuk National University | Jeonju">
            <a:extLst>
              <a:ext uri="{FF2B5EF4-FFF2-40B4-BE49-F238E27FC236}">
                <a16:creationId xmlns:a16="http://schemas.microsoft.com/office/drawing/2014/main" id="{669BBFBC-6D39-D932-24DC-ED8C64D63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9" y="1"/>
            <a:ext cx="765489" cy="76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nimated Eco-Friendly PowerPoint Template - SlideModel">
            <a:extLst>
              <a:ext uri="{FF2B5EF4-FFF2-40B4-BE49-F238E27FC236}">
                <a16:creationId xmlns:a16="http://schemas.microsoft.com/office/drawing/2014/main" id="{665E9507-B3F9-C925-1D49-8A7E0A945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9" y="773024"/>
            <a:ext cx="914400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7 Tips To Be More Eco-friendly in 2020 | Eco Bravo">
            <a:extLst>
              <a:ext uri="{FF2B5EF4-FFF2-40B4-BE49-F238E27FC236}">
                <a16:creationId xmlns:a16="http://schemas.microsoft.com/office/drawing/2014/main" id="{A4E3E6F1-3CF3-ED09-C67C-9DBE9710A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9" y="4661892"/>
            <a:ext cx="914400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5F01D3FF-E8FD-04C9-A2FC-022B50788CCC}"/>
              </a:ext>
            </a:extLst>
          </p:cNvPr>
          <p:cNvSpPr txBox="1">
            <a:spLocks/>
          </p:cNvSpPr>
          <p:nvPr/>
        </p:nvSpPr>
        <p:spPr>
          <a:xfrm>
            <a:off x="72340" y="473596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1" dirty="0">
                <a:solidFill>
                  <a:srgbClr val="7030A0"/>
                </a:solidFill>
                <a:latin typeface=".VnTime" panose="020B7200000000000000" pitchFamily="34" charset="0"/>
              </a:rPr>
              <a:t>Aerothermochemistry and Combustion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58C8FF-8893-B639-EBF8-C0B5316A9D86}"/>
              </a:ext>
            </a:extLst>
          </p:cNvPr>
          <p:cNvSpPr txBox="1"/>
          <p:nvPr/>
        </p:nvSpPr>
        <p:spPr>
          <a:xfrm>
            <a:off x="533400" y="1070550"/>
            <a:ext cx="2909047" cy="24004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situations (a) and (e), after start of heating, liquid is super heated and nucleate boiling occurs</a:t>
            </a:r>
          </a:p>
          <a:p>
            <a:pPr marL="285750" indent="-285750">
              <a:lnSpc>
                <a:spcPct val="11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temperature increasing rate is faster</a:t>
            </a:r>
          </a:p>
          <a:p>
            <a:pPr marL="285750" indent="-285750">
              <a:lnSpc>
                <a:spcPct val="11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drop occurs</a:t>
            </a:r>
          </a:p>
          <a:p>
            <a:pPr marL="285750" indent="-285750">
              <a:lnSpc>
                <a:spcPct val="11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Meniscus oscillation occurs in situation (g)</a:t>
            </a:r>
            <a:b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B1C19E-2DB9-9152-F674-7FCEF5C1BB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1400" y="968054"/>
            <a:ext cx="4849529" cy="35837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34896C-5C2B-D921-51D4-E2801F9C53FB}"/>
              </a:ext>
            </a:extLst>
          </p:cNvPr>
          <p:cNvSpPr txBox="1"/>
          <p:nvPr/>
        </p:nvSpPr>
        <p:spPr>
          <a:xfrm>
            <a:off x="990600" y="501305"/>
            <a:ext cx="3056749" cy="2807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450"/>
              </a:spcAft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96C6C289-E54F-086E-6BC6-F96E18672C31}"/>
              </a:ext>
            </a:extLst>
          </p:cNvPr>
          <p:cNvSpPr txBox="1">
            <a:spLocks/>
          </p:cNvSpPr>
          <p:nvPr/>
        </p:nvSpPr>
        <p:spPr>
          <a:xfrm>
            <a:off x="2590800" y="473596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prstClr val="black">
                    <a:tint val="75000"/>
                  </a:prstClr>
                </a:solidFill>
                <a:latin typeface=".VnTime" panose="020B7200000000000000" pitchFamily="34" charset="0"/>
              </a:rPr>
              <a:t>13 May 2024</a:t>
            </a:r>
          </a:p>
        </p:txBody>
      </p:sp>
    </p:spTree>
    <p:extLst>
      <p:ext uri="{BB962C8B-B14F-4D97-AF65-F5344CB8AC3E}">
        <p14:creationId xmlns:p14="http://schemas.microsoft.com/office/powerpoint/2010/main" val="1510384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4"/>
          <p:cNvSpPr txBox="1">
            <a:spLocks noGrp="1"/>
          </p:cNvSpPr>
          <p:nvPr>
            <p:ph type="sldNum" sz="quarter" idx="12"/>
          </p:nvPr>
        </p:nvSpPr>
        <p:spPr>
          <a:xfrm>
            <a:off x="8763000" y="4790357"/>
            <a:ext cx="381000" cy="35314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17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521" name="Google Shape;521;p14"/>
          <p:cNvSpPr txBox="1">
            <a:spLocks noGrp="1"/>
          </p:cNvSpPr>
          <p:nvPr>
            <p:ph type="title" idx="4294967295"/>
          </p:nvPr>
        </p:nvSpPr>
        <p:spPr>
          <a:xfrm>
            <a:off x="990600" y="82800"/>
            <a:ext cx="6435090" cy="46674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 and discussion</a:t>
            </a:r>
            <a:endParaRPr sz="2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28" name="Picture 4" descr="전북대학교 Jeonbuk National University | Jeonju">
            <a:extLst>
              <a:ext uri="{FF2B5EF4-FFF2-40B4-BE49-F238E27FC236}">
                <a16:creationId xmlns:a16="http://schemas.microsoft.com/office/drawing/2014/main" id="{669BBFBC-6D39-D932-24DC-ED8C64D63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9" y="1"/>
            <a:ext cx="765489" cy="76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nimated Eco-Friendly PowerPoint Template - SlideModel">
            <a:extLst>
              <a:ext uri="{FF2B5EF4-FFF2-40B4-BE49-F238E27FC236}">
                <a16:creationId xmlns:a16="http://schemas.microsoft.com/office/drawing/2014/main" id="{665E9507-B3F9-C925-1D49-8A7E0A945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9" y="773024"/>
            <a:ext cx="914400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7 Tips To Be More Eco-friendly in 2020 | Eco Bravo">
            <a:extLst>
              <a:ext uri="{FF2B5EF4-FFF2-40B4-BE49-F238E27FC236}">
                <a16:creationId xmlns:a16="http://schemas.microsoft.com/office/drawing/2014/main" id="{A4E3E6F1-3CF3-ED09-C67C-9DBE9710A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9" y="4661892"/>
            <a:ext cx="914400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5F01D3FF-E8FD-04C9-A2FC-022B50788CCC}"/>
              </a:ext>
            </a:extLst>
          </p:cNvPr>
          <p:cNvSpPr txBox="1">
            <a:spLocks/>
          </p:cNvSpPr>
          <p:nvPr/>
        </p:nvSpPr>
        <p:spPr>
          <a:xfrm>
            <a:off x="72340" y="473596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1" dirty="0">
                <a:solidFill>
                  <a:srgbClr val="7030A0"/>
                </a:solidFill>
                <a:latin typeface=".VnTime" panose="020B7200000000000000" pitchFamily="34" charset="0"/>
              </a:rPr>
              <a:t>Aerothermochemistry and Combustion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58C8FF-8893-B639-EBF8-C0B5316A9D86}"/>
              </a:ext>
            </a:extLst>
          </p:cNvPr>
          <p:cNvSpPr txBox="1"/>
          <p:nvPr/>
        </p:nvSpPr>
        <p:spPr>
          <a:xfrm>
            <a:off x="675216" y="962895"/>
            <a:ext cx="2909047" cy="20993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Meniscus oscillation occurs in situation (b) (c) (d) and (h)</a:t>
            </a:r>
          </a:p>
          <a:p>
            <a:pPr marL="285750" indent="-285750">
              <a:lnSpc>
                <a:spcPct val="11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Boiling occurs after meniscus oscillation</a:t>
            </a:r>
          </a:p>
          <a:p>
            <a:pPr marL="285750" indent="-285750">
              <a:lnSpc>
                <a:spcPct val="11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situation (f) there is no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Meniscus oscillation but nucleate boiling in bottom of the wick or grooves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34896C-5C2B-D921-51D4-E2801F9C53FB}"/>
              </a:ext>
            </a:extLst>
          </p:cNvPr>
          <p:cNvSpPr txBox="1"/>
          <p:nvPr/>
        </p:nvSpPr>
        <p:spPr>
          <a:xfrm>
            <a:off x="990600" y="501305"/>
            <a:ext cx="3056749" cy="2807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450"/>
              </a:spcAft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2C0C0B-B802-FA8F-F90F-A4EC1B60BA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7140" y="989357"/>
            <a:ext cx="3509060" cy="3453839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2ABDFFFC-62EA-748F-CCBE-2C5B42D131C7}"/>
              </a:ext>
            </a:extLst>
          </p:cNvPr>
          <p:cNvSpPr txBox="1">
            <a:spLocks/>
          </p:cNvSpPr>
          <p:nvPr/>
        </p:nvSpPr>
        <p:spPr>
          <a:xfrm>
            <a:off x="2590800" y="473596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prstClr val="black">
                    <a:tint val="75000"/>
                  </a:prstClr>
                </a:solidFill>
                <a:latin typeface=".VnTime" panose="020B7200000000000000" pitchFamily="34" charset="0"/>
              </a:rPr>
              <a:t>13 May 2024</a:t>
            </a:r>
          </a:p>
        </p:txBody>
      </p:sp>
    </p:spTree>
    <p:extLst>
      <p:ext uri="{BB962C8B-B14F-4D97-AF65-F5344CB8AC3E}">
        <p14:creationId xmlns:p14="http://schemas.microsoft.com/office/powerpoint/2010/main" val="3968961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4"/>
          <p:cNvSpPr txBox="1">
            <a:spLocks noGrp="1"/>
          </p:cNvSpPr>
          <p:nvPr>
            <p:ph type="sldNum" sz="quarter" idx="12"/>
          </p:nvPr>
        </p:nvSpPr>
        <p:spPr>
          <a:xfrm>
            <a:off x="8763000" y="4790357"/>
            <a:ext cx="381000" cy="35314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18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521" name="Google Shape;521;p14"/>
          <p:cNvSpPr txBox="1">
            <a:spLocks noGrp="1"/>
          </p:cNvSpPr>
          <p:nvPr>
            <p:ph type="title" idx="4294967295"/>
          </p:nvPr>
        </p:nvSpPr>
        <p:spPr>
          <a:xfrm>
            <a:off x="990600" y="82800"/>
            <a:ext cx="6435090" cy="46674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 and discussion</a:t>
            </a:r>
            <a:endParaRPr sz="2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28" name="Picture 4" descr="전북대학교 Jeonbuk National University | Jeonju">
            <a:extLst>
              <a:ext uri="{FF2B5EF4-FFF2-40B4-BE49-F238E27FC236}">
                <a16:creationId xmlns:a16="http://schemas.microsoft.com/office/drawing/2014/main" id="{669BBFBC-6D39-D932-24DC-ED8C64D63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9" y="1"/>
            <a:ext cx="765489" cy="76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nimated Eco-Friendly PowerPoint Template - SlideModel">
            <a:extLst>
              <a:ext uri="{FF2B5EF4-FFF2-40B4-BE49-F238E27FC236}">
                <a16:creationId xmlns:a16="http://schemas.microsoft.com/office/drawing/2014/main" id="{665E9507-B3F9-C925-1D49-8A7E0A945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9" y="773024"/>
            <a:ext cx="914400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7 Tips To Be More Eco-friendly in 2020 | Eco Bravo">
            <a:extLst>
              <a:ext uri="{FF2B5EF4-FFF2-40B4-BE49-F238E27FC236}">
                <a16:creationId xmlns:a16="http://schemas.microsoft.com/office/drawing/2014/main" id="{A4E3E6F1-3CF3-ED09-C67C-9DBE9710A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9" y="4661892"/>
            <a:ext cx="914400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5F01D3FF-E8FD-04C9-A2FC-022B50788CCC}"/>
              </a:ext>
            </a:extLst>
          </p:cNvPr>
          <p:cNvSpPr txBox="1">
            <a:spLocks/>
          </p:cNvSpPr>
          <p:nvPr/>
        </p:nvSpPr>
        <p:spPr>
          <a:xfrm>
            <a:off x="72340" y="473596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1" dirty="0">
                <a:solidFill>
                  <a:srgbClr val="7030A0"/>
                </a:solidFill>
                <a:latin typeface=".VnTime" panose="020B7200000000000000" pitchFamily="34" charset="0"/>
              </a:rPr>
              <a:t>Aerothermochemistry and Combustion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58C8FF-8893-B639-EBF8-C0B5316A9D86}"/>
              </a:ext>
            </a:extLst>
          </p:cNvPr>
          <p:cNvSpPr txBox="1"/>
          <p:nvPr/>
        </p:nvSpPr>
        <p:spPr>
          <a:xfrm>
            <a:off x="675216" y="1231943"/>
            <a:ext cx="2909047" cy="15612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Ref. [14] shown the latest startup with situation 4 but latest startup appears in situation 3 in the paper</a:t>
            </a:r>
          </a:p>
          <a:p>
            <a:pPr marL="285750" indent="-285750">
              <a:lnSpc>
                <a:spcPct val="11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Differences may be attributed to differences in thermal conductivities of materials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34896C-5C2B-D921-51D4-E2801F9C53FB}"/>
              </a:ext>
            </a:extLst>
          </p:cNvPr>
          <p:cNvSpPr txBox="1"/>
          <p:nvPr/>
        </p:nvSpPr>
        <p:spPr>
          <a:xfrm>
            <a:off x="990600" y="501305"/>
            <a:ext cx="3056749" cy="2807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450"/>
              </a:spcAft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73BE66-65CB-5972-E8F0-285E2BBF78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1111753"/>
            <a:ext cx="4743983" cy="3454307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60A2E7A1-D852-EDAD-A986-743EB799FF1B}"/>
              </a:ext>
            </a:extLst>
          </p:cNvPr>
          <p:cNvSpPr txBox="1">
            <a:spLocks/>
          </p:cNvSpPr>
          <p:nvPr/>
        </p:nvSpPr>
        <p:spPr>
          <a:xfrm>
            <a:off x="2590800" y="473596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prstClr val="black">
                    <a:tint val="75000"/>
                  </a:prstClr>
                </a:solidFill>
                <a:latin typeface=".VnTime" panose="020B7200000000000000" pitchFamily="34" charset="0"/>
              </a:rPr>
              <a:t>13 May 2024</a:t>
            </a:r>
          </a:p>
        </p:txBody>
      </p:sp>
    </p:spTree>
    <p:extLst>
      <p:ext uri="{BB962C8B-B14F-4D97-AF65-F5344CB8AC3E}">
        <p14:creationId xmlns:p14="http://schemas.microsoft.com/office/powerpoint/2010/main" val="3142208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4"/>
          <p:cNvSpPr txBox="1">
            <a:spLocks noGrp="1"/>
          </p:cNvSpPr>
          <p:nvPr>
            <p:ph type="sldNum" sz="quarter" idx="12"/>
          </p:nvPr>
        </p:nvSpPr>
        <p:spPr>
          <a:xfrm>
            <a:off x="8763000" y="4790357"/>
            <a:ext cx="381000" cy="35314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19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521" name="Google Shape;521;p14"/>
          <p:cNvSpPr txBox="1">
            <a:spLocks noGrp="1"/>
          </p:cNvSpPr>
          <p:nvPr>
            <p:ph type="title" idx="4294967295"/>
          </p:nvPr>
        </p:nvSpPr>
        <p:spPr>
          <a:xfrm>
            <a:off x="990600" y="82800"/>
            <a:ext cx="6435090" cy="46674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  <a:endParaRPr sz="2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28" name="Picture 4" descr="전북대학교 Jeonbuk National University | Jeonju">
            <a:extLst>
              <a:ext uri="{FF2B5EF4-FFF2-40B4-BE49-F238E27FC236}">
                <a16:creationId xmlns:a16="http://schemas.microsoft.com/office/drawing/2014/main" id="{669BBFBC-6D39-D932-24DC-ED8C64D63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9" y="1"/>
            <a:ext cx="765489" cy="76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nimated Eco-Friendly PowerPoint Template - SlideModel">
            <a:extLst>
              <a:ext uri="{FF2B5EF4-FFF2-40B4-BE49-F238E27FC236}">
                <a16:creationId xmlns:a16="http://schemas.microsoft.com/office/drawing/2014/main" id="{665E9507-B3F9-C925-1D49-8A7E0A945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9" y="773024"/>
            <a:ext cx="914400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7 Tips To Be More Eco-friendly in 2020 | Eco Bravo">
            <a:extLst>
              <a:ext uri="{FF2B5EF4-FFF2-40B4-BE49-F238E27FC236}">
                <a16:creationId xmlns:a16="http://schemas.microsoft.com/office/drawing/2014/main" id="{A4E3E6F1-3CF3-ED09-C67C-9DBE9710A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9" y="4661892"/>
            <a:ext cx="914400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D30ED2A4-4787-46FA-590C-2CDC7DC8FC00}"/>
              </a:ext>
            </a:extLst>
          </p:cNvPr>
          <p:cNvSpPr txBox="1">
            <a:spLocks/>
          </p:cNvSpPr>
          <p:nvPr/>
        </p:nvSpPr>
        <p:spPr>
          <a:xfrm>
            <a:off x="72340" y="473596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1" dirty="0">
                <a:solidFill>
                  <a:srgbClr val="7030A0"/>
                </a:solidFill>
                <a:latin typeface=".VnTime" panose="020B7200000000000000" pitchFamily="34" charset="0"/>
              </a:rPr>
              <a:t>Energy Materials Circulation System Laboratory</a:t>
            </a:r>
          </a:p>
        </p:txBody>
      </p:sp>
      <p:sp>
        <p:nvSpPr>
          <p:cNvPr id="2" name="Hộp Văn bản 5">
            <a:extLst>
              <a:ext uri="{FF2B5EF4-FFF2-40B4-BE49-F238E27FC236}">
                <a16:creationId xmlns:a16="http://schemas.microsoft.com/office/drawing/2014/main" id="{4F56DF88-99FA-3381-7F0A-E0D2F80AAAF9}"/>
              </a:ext>
            </a:extLst>
          </p:cNvPr>
          <p:cNvSpPr txBox="1"/>
          <p:nvPr/>
        </p:nvSpPr>
        <p:spPr>
          <a:xfrm>
            <a:off x="609600" y="1042218"/>
            <a:ext cx="7696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Liquid-vapor displacements from startup to steady state are classified into 8 states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Transient behaviors are classified into 4 states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most behaviors, menisci oscillation at three phase contact line within case, wick, grooves and boiling in CC are observed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Experiment provided evidence of relation between startup characteristics and initial phase distribution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9698DC2-910A-D228-FF87-CCB49FAF6317}"/>
              </a:ext>
            </a:extLst>
          </p:cNvPr>
          <p:cNvSpPr txBox="1">
            <a:spLocks/>
          </p:cNvSpPr>
          <p:nvPr/>
        </p:nvSpPr>
        <p:spPr>
          <a:xfrm>
            <a:off x="2590800" y="473596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prstClr val="black">
                    <a:tint val="75000"/>
                  </a:prstClr>
                </a:solidFill>
                <a:latin typeface=".VnTime" panose="020B7200000000000000" pitchFamily="34" charset="0"/>
              </a:rPr>
              <a:t>13 May 2024</a:t>
            </a:r>
          </a:p>
        </p:txBody>
      </p:sp>
    </p:spTree>
    <p:extLst>
      <p:ext uri="{BB962C8B-B14F-4D97-AF65-F5344CB8AC3E}">
        <p14:creationId xmlns:p14="http://schemas.microsoft.com/office/powerpoint/2010/main" val="964331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4"/>
          <p:cNvSpPr txBox="1">
            <a:spLocks noGrp="1"/>
          </p:cNvSpPr>
          <p:nvPr>
            <p:ph type="sldNum" sz="quarter" idx="12"/>
          </p:nvPr>
        </p:nvSpPr>
        <p:spPr>
          <a:xfrm>
            <a:off x="8763000" y="4790357"/>
            <a:ext cx="381000" cy="35314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2</a:t>
            </a:fld>
            <a:endParaRPr dirty="0">
              <a:solidFill>
                <a:schemeClr val="tx1"/>
              </a:solidFill>
            </a:endParaRPr>
          </a:p>
        </p:txBody>
      </p:sp>
      <p:pic>
        <p:nvPicPr>
          <p:cNvPr id="1028" name="Picture 4" descr="전북대학교 Jeonbuk National University | Jeonju">
            <a:extLst>
              <a:ext uri="{FF2B5EF4-FFF2-40B4-BE49-F238E27FC236}">
                <a16:creationId xmlns:a16="http://schemas.microsoft.com/office/drawing/2014/main" id="{669BBFBC-6D39-D932-24DC-ED8C64D63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9" y="1"/>
            <a:ext cx="765489" cy="76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nimated Eco-Friendly PowerPoint Template - SlideModel">
            <a:extLst>
              <a:ext uri="{FF2B5EF4-FFF2-40B4-BE49-F238E27FC236}">
                <a16:creationId xmlns:a16="http://schemas.microsoft.com/office/drawing/2014/main" id="{665E9507-B3F9-C925-1D49-8A7E0A945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9" y="773024"/>
            <a:ext cx="914400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7 Tips To Be More Eco-friendly in 2020 | Eco Bravo">
            <a:extLst>
              <a:ext uri="{FF2B5EF4-FFF2-40B4-BE49-F238E27FC236}">
                <a16:creationId xmlns:a16="http://schemas.microsoft.com/office/drawing/2014/main" id="{A4E3E6F1-3CF3-ED09-C67C-9DBE9710A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9" y="4661892"/>
            <a:ext cx="914400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CBE0980-80F1-5158-F21D-1B5F2263D0DE}"/>
              </a:ext>
            </a:extLst>
          </p:cNvPr>
          <p:cNvSpPr txBox="1">
            <a:spLocks/>
          </p:cNvSpPr>
          <p:nvPr/>
        </p:nvSpPr>
        <p:spPr>
          <a:xfrm>
            <a:off x="72340" y="473596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1" dirty="0">
                <a:solidFill>
                  <a:srgbClr val="7030A0"/>
                </a:solidFill>
                <a:latin typeface=".VnTime" panose="020B7200000000000000" pitchFamily="34" charset="0"/>
              </a:rPr>
              <a:t>Aerothermochemistry and Combustion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A24C629F-45CE-C76C-E0C1-841FEBFFDF42}"/>
              </a:ext>
            </a:extLst>
          </p:cNvPr>
          <p:cNvSpPr txBox="1">
            <a:spLocks/>
          </p:cNvSpPr>
          <p:nvPr/>
        </p:nvSpPr>
        <p:spPr>
          <a:xfrm>
            <a:off x="2590800" y="473596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prstClr val="black">
                    <a:tint val="75000"/>
                  </a:prstClr>
                </a:solidFill>
                <a:latin typeface=".VnTime" panose="020B7200000000000000" pitchFamily="34" charset="0"/>
              </a:rPr>
              <a:t>13 May 2024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1E8531-FD0E-16C2-9B6C-798B40AE2A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312436"/>
            <a:ext cx="7239000" cy="290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00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28000"/>
            <a:lum/>
          </a:blip>
          <a:srcRect/>
          <a:stretch>
            <a:fillRect l="-7000" r="-8000"/>
          </a:stretch>
        </a:blipFill>
        <a:effectLst/>
      </p:bgPr>
    </p:bg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dmission Guide for International Students (Graduate School)">
            <a:extLst>
              <a:ext uri="{FF2B5EF4-FFF2-40B4-BE49-F238E27FC236}">
                <a16:creationId xmlns:a16="http://schemas.microsoft.com/office/drawing/2014/main" id="{36B30A23-838A-4F2D-AD5D-62374AE43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724150"/>
            <a:ext cx="2514600" cy="57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A9876A51-9C4D-48EE-AB1B-9809E88D4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71950"/>
            <a:ext cx="1151838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F29F36-ADCF-437A-81DE-568993FB325D}"/>
              </a:ext>
            </a:extLst>
          </p:cNvPr>
          <p:cNvSpPr txBox="1"/>
          <p:nvPr/>
        </p:nvSpPr>
        <p:spPr>
          <a:xfrm>
            <a:off x="1295400" y="1202699"/>
            <a:ext cx="6172200" cy="1200329"/>
          </a:xfrm>
          <a:prstGeom prst="rect">
            <a:avLst/>
          </a:prstGeom>
          <a:blipFill dpi="0" rotWithShape="1">
            <a:blip r:embed="rId6">
              <a:alphaModFix amt="6000"/>
            </a:blip>
            <a:srcRect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16437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4"/>
          <p:cNvSpPr txBox="1">
            <a:spLocks noGrp="1"/>
          </p:cNvSpPr>
          <p:nvPr>
            <p:ph type="sldNum" sz="quarter" idx="12"/>
          </p:nvPr>
        </p:nvSpPr>
        <p:spPr>
          <a:xfrm>
            <a:off x="8763000" y="4790357"/>
            <a:ext cx="381000" cy="35314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3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521" name="Google Shape;521;p14"/>
          <p:cNvSpPr txBox="1">
            <a:spLocks noGrp="1"/>
          </p:cNvSpPr>
          <p:nvPr>
            <p:ph type="title" idx="4294967295"/>
          </p:nvPr>
        </p:nvSpPr>
        <p:spPr>
          <a:xfrm>
            <a:off x="990600" y="82800"/>
            <a:ext cx="6435090" cy="46674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sz="2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28" name="Picture 4" descr="전북대학교 Jeonbuk National University | Jeonju">
            <a:extLst>
              <a:ext uri="{FF2B5EF4-FFF2-40B4-BE49-F238E27FC236}">
                <a16:creationId xmlns:a16="http://schemas.microsoft.com/office/drawing/2014/main" id="{669BBFBC-6D39-D932-24DC-ED8C64D63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9" y="1"/>
            <a:ext cx="765489" cy="76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nimated Eco-Friendly PowerPoint Template - SlideModel">
            <a:extLst>
              <a:ext uri="{FF2B5EF4-FFF2-40B4-BE49-F238E27FC236}">
                <a16:creationId xmlns:a16="http://schemas.microsoft.com/office/drawing/2014/main" id="{665E9507-B3F9-C925-1D49-8A7E0A945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9" y="773024"/>
            <a:ext cx="914400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7 Tips To Be More Eco-friendly in 2020 | Eco Bravo">
            <a:extLst>
              <a:ext uri="{FF2B5EF4-FFF2-40B4-BE49-F238E27FC236}">
                <a16:creationId xmlns:a16="http://schemas.microsoft.com/office/drawing/2014/main" id="{A4E3E6F1-3CF3-ED09-C67C-9DBE9710A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9" y="4661892"/>
            <a:ext cx="914400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E80C82-69AF-954D-3B0E-AEB8CE91A0D4}"/>
              </a:ext>
            </a:extLst>
          </p:cNvPr>
          <p:cNvSpPr txBox="1"/>
          <p:nvPr/>
        </p:nvSpPr>
        <p:spPr>
          <a:xfrm>
            <a:off x="685800" y="907847"/>
            <a:ext cx="7467600" cy="6785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Loop heat pipes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two phase loop system by phase change with capillary pressure</a:t>
            </a:r>
          </a:p>
          <a:p>
            <a:pPr marL="285750" indent="-285750">
              <a:lnSpc>
                <a:spcPct val="11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large growing market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FE81DA-19EA-DCA3-8570-D1E1A2AEC32B}"/>
              </a:ext>
            </a:extLst>
          </p:cNvPr>
          <p:cNvSpPr txBox="1"/>
          <p:nvPr/>
        </p:nvSpPr>
        <p:spPr>
          <a:xfrm>
            <a:off x="990600" y="501305"/>
            <a:ext cx="3056749" cy="2807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450"/>
              </a:spcAft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Loop heat pipes</a:t>
            </a:r>
          </a:p>
        </p:txBody>
      </p:sp>
      <p:pic>
        <p:nvPicPr>
          <p:cNvPr id="1026" name="Picture 2" descr="Allatherm">
            <a:extLst>
              <a:ext uri="{FF2B5EF4-FFF2-40B4-BE49-F238E27FC236}">
                <a16:creationId xmlns:a16="http://schemas.microsoft.com/office/drawing/2014/main" id="{79AFEE1C-860C-A024-0FA0-81E14AAAE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32" y="2129542"/>
            <a:ext cx="3540681" cy="198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CBE0980-80F1-5158-F21D-1B5F2263D0DE}"/>
              </a:ext>
            </a:extLst>
          </p:cNvPr>
          <p:cNvSpPr txBox="1">
            <a:spLocks/>
          </p:cNvSpPr>
          <p:nvPr/>
        </p:nvSpPr>
        <p:spPr>
          <a:xfrm>
            <a:off x="72340" y="473596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1" dirty="0">
                <a:solidFill>
                  <a:srgbClr val="7030A0"/>
                </a:solidFill>
                <a:latin typeface=".VnTime" panose="020B7200000000000000" pitchFamily="34" charset="0"/>
              </a:rPr>
              <a:t>Aerothermochemistry and Combustion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A24C629F-45CE-C76C-E0C1-841FEBFFDF42}"/>
              </a:ext>
            </a:extLst>
          </p:cNvPr>
          <p:cNvSpPr txBox="1">
            <a:spLocks/>
          </p:cNvSpPr>
          <p:nvPr/>
        </p:nvSpPr>
        <p:spPr>
          <a:xfrm>
            <a:off x="2590800" y="473596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prstClr val="black">
                    <a:tint val="75000"/>
                  </a:prstClr>
                </a:solidFill>
                <a:latin typeface=".VnTime" panose="020B7200000000000000" pitchFamily="34" charset="0"/>
              </a:rPr>
              <a:t>13 May 2024</a:t>
            </a:r>
          </a:p>
        </p:txBody>
      </p:sp>
      <p:pic>
        <p:nvPicPr>
          <p:cNvPr id="1030" name="Picture 6" descr="Heat Pipe Market Share, Trends, Forecast - 2031">
            <a:extLst>
              <a:ext uri="{FF2B5EF4-FFF2-40B4-BE49-F238E27FC236}">
                <a16:creationId xmlns:a16="http://schemas.microsoft.com/office/drawing/2014/main" id="{BE6C422E-D6B2-8762-63D2-07BF14646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722" y="1733550"/>
            <a:ext cx="4383739" cy="250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4"/>
          <p:cNvSpPr txBox="1">
            <a:spLocks noGrp="1"/>
          </p:cNvSpPr>
          <p:nvPr>
            <p:ph type="sldNum" sz="quarter" idx="12"/>
          </p:nvPr>
        </p:nvSpPr>
        <p:spPr>
          <a:xfrm>
            <a:off x="8763000" y="4790357"/>
            <a:ext cx="381000" cy="35314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4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521" name="Google Shape;521;p14"/>
          <p:cNvSpPr txBox="1">
            <a:spLocks noGrp="1"/>
          </p:cNvSpPr>
          <p:nvPr>
            <p:ph type="title" idx="4294967295"/>
          </p:nvPr>
        </p:nvSpPr>
        <p:spPr>
          <a:xfrm>
            <a:off x="990600" y="82800"/>
            <a:ext cx="6435090" cy="46674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sz="2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28" name="Picture 4" descr="전북대학교 Jeonbuk National University | Jeonju">
            <a:extLst>
              <a:ext uri="{FF2B5EF4-FFF2-40B4-BE49-F238E27FC236}">
                <a16:creationId xmlns:a16="http://schemas.microsoft.com/office/drawing/2014/main" id="{669BBFBC-6D39-D932-24DC-ED8C64D63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9" y="1"/>
            <a:ext cx="765489" cy="76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nimated Eco-Friendly PowerPoint Template - SlideModel">
            <a:extLst>
              <a:ext uri="{FF2B5EF4-FFF2-40B4-BE49-F238E27FC236}">
                <a16:creationId xmlns:a16="http://schemas.microsoft.com/office/drawing/2014/main" id="{665E9507-B3F9-C925-1D49-8A7E0A945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9" y="773024"/>
            <a:ext cx="914400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7 Tips To Be More Eco-friendly in 2020 | Eco Bravo">
            <a:extLst>
              <a:ext uri="{FF2B5EF4-FFF2-40B4-BE49-F238E27FC236}">
                <a16:creationId xmlns:a16="http://schemas.microsoft.com/office/drawing/2014/main" id="{A4E3E6F1-3CF3-ED09-C67C-9DBE9710A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9" y="4661892"/>
            <a:ext cx="914400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5F01D3FF-E8FD-04C9-A2FC-022B50788CCC}"/>
              </a:ext>
            </a:extLst>
          </p:cNvPr>
          <p:cNvSpPr txBox="1">
            <a:spLocks/>
          </p:cNvSpPr>
          <p:nvPr/>
        </p:nvSpPr>
        <p:spPr>
          <a:xfrm>
            <a:off x="72340" y="473596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1" dirty="0">
                <a:solidFill>
                  <a:srgbClr val="7030A0"/>
                </a:solidFill>
                <a:latin typeface=".VnTime" panose="020B7200000000000000" pitchFamily="34" charset="0"/>
              </a:rPr>
              <a:t>Aerothermochemistry and Combustion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3C23D6-066C-5130-20DD-395D9832163F}"/>
              </a:ext>
            </a:extLst>
          </p:cNvPr>
          <p:cNvSpPr txBox="1"/>
          <p:nvPr/>
        </p:nvSpPr>
        <p:spPr>
          <a:xfrm>
            <a:off x="990600" y="501305"/>
            <a:ext cx="3056749" cy="2807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450"/>
              </a:spcAft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F1A258-C83C-AC0E-310E-277C70A9B708}"/>
              </a:ext>
            </a:extLst>
          </p:cNvPr>
          <p:cNvSpPr txBox="1"/>
          <p:nvPr/>
        </p:nvSpPr>
        <p:spPr>
          <a:xfrm>
            <a:off x="749085" y="971463"/>
            <a:ext cx="6292608" cy="6133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a wide range of applications with different working fluids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applications based on system design</a:t>
            </a:r>
          </a:p>
        </p:txBody>
      </p:sp>
      <p:pic>
        <p:nvPicPr>
          <p:cNvPr id="2050" name="Picture 2" descr="Figure 1 from Micro loop heat pipe for mobile electronics applications |  Semantic Scholar">
            <a:extLst>
              <a:ext uri="{FF2B5EF4-FFF2-40B4-BE49-F238E27FC236}">
                <a16:creationId xmlns:a16="http://schemas.microsoft.com/office/drawing/2014/main" id="{66473DFE-F3B4-A975-CFC8-2C825FDD8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896" y="2332625"/>
            <a:ext cx="2708910" cy="193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eat Pipes for space applications | ARQUIMEA">
            <a:extLst>
              <a:ext uri="{FF2B5EF4-FFF2-40B4-BE49-F238E27FC236}">
                <a16:creationId xmlns:a16="http://schemas.microsoft.com/office/drawing/2014/main" id="{BDD84DC7-DAF9-5810-03F7-BE50B043FC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47"/>
          <a:stretch/>
        </p:blipFill>
        <p:spPr bwMode="auto">
          <a:xfrm>
            <a:off x="433797" y="2234110"/>
            <a:ext cx="2590800" cy="1824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oop Heat Pipes - Calyos">
            <a:extLst>
              <a:ext uri="{FF2B5EF4-FFF2-40B4-BE49-F238E27FC236}">
                <a16:creationId xmlns:a16="http://schemas.microsoft.com/office/drawing/2014/main" id="{13791F2F-9A7C-24C1-6DEE-0997A578A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60" y="2081711"/>
            <a:ext cx="2129795" cy="212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35394E-0BC5-335C-105F-7721A2477122}"/>
              </a:ext>
            </a:extLst>
          </p:cNvPr>
          <p:cNvSpPr txBox="1"/>
          <p:nvPr/>
        </p:nvSpPr>
        <p:spPr>
          <a:xfrm>
            <a:off x="3458258" y="1975047"/>
            <a:ext cx="3056749" cy="2807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450"/>
              </a:spcAft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 cooling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327DE8-2B53-9D07-4C3C-293B76B40906}"/>
              </a:ext>
            </a:extLst>
          </p:cNvPr>
          <p:cNvSpPr txBox="1"/>
          <p:nvPr/>
        </p:nvSpPr>
        <p:spPr>
          <a:xfrm>
            <a:off x="433797" y="1929729"/>
            <a:ext cx="3056749" cy="2807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450"/>
              </a:spcAft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Satellite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A2C6F6-1D06-EE5A-AD92-4C3E407D4571}"/>
              </a:ext>
            </a:extLst>
          </p:cNvPr>
          <p:cNvSpPr txBox="1"/>
          <p:nvPr/>
        </p:nvSpPr>
        <p:spPr>
          <a:xfrm>
            <a:off x="6185896" y="1975301"/>
            <a:ext cx="1738904" cy="2807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450"/>
              </a:spcAft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device cooling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9FD3A16-F396-CC9A-66FA-55429E153901}"/>
              </a:ext>
            </a:extLst>
          </p:cNvPr>
          <p:cNvSpPr txBox="1">
            <a:spLocks/>
          </p:cNvSpPr>
          <p:nvPr/>
        </p:nvSpPr>
        <p:spPr>
          <a:xfrm>
            <a:off x="2590800" y="473596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prstClr val="black">
                    <a:tint val="75000"/>
                  </a:prstClr>
                </a:solidFill>
                <a:latin typeface=".VnTime" panose="020B7200000000000000" pitchFamily="34" charset="0"/>
              </a:rPr>
              <a:t>13 May 2024</a:t>
            </a:r>
          </a:p>
        </p:txBody>
      </p:sp>
    </p:spTree>
    <p:extLst>
      <p:ext uri="{BB962C8B-B14F-4D97-AF65-F5344CB8AC3E}">
        <p14:creationId xmlns:p14="http://schemas.microsoft.com/office/powerpoint/2010/main" val="3868026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4"/>
          <p:cNvSpPr txBox="1">
            <a:spLocks noGrp="1"/>
          </p:cNvSpPr>
          <p:nvPr>
            <p:ph type="sldNum" sz="quarter" idx="12"/>
          </p:nvPr>
        </p:nvSpPr>
        <p:spPr>
          <a:xfrm>
            <a:off x="8763000" y="4790357"/>
            <a:ext cx="381000" cy="35314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5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521" name="Google Shape;521;p14"/>
          <p:cNvSpPr txBox="1">
            <a:spLocks noGrp="1"/>
          </p:cNvSpPr>
          <p:nvPr>
            <p:ph type="title" idx="4294967295"/>
          </p:nvPr>
        </p:nvSpPr>
        <p:spPr>
          <a:xfrm>
            <a:off x="990600" y="82800"/>
            <a:ext cx="6435090" cy="46674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sz="2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28" name="Picture 4" descr="전북대학교 Jeonbuk National University | Jeonju">
            <a:extLst>
              <a:ext uri="{FF2B5EF4-FFF2-40B4-BE49-F238E27FC236}">
                <a16:creationId xmlns:a16="http://schemas.microsoft.com/office/drawing/2014/main" id="{669BBFBC-6D39-D932-24DC-ED8C64D63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9" y="1"/>
            <a:ext cx="765489" cy="76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nimated Eco-Friendly PowerPoint Template - SlideModel">
            <a:extLst>
              <a:ext uri="{FF2B5EF4-FFF2-40B4-BE49-F238E27FC236}">
                <a16:creationId xmlns:a16="http://schemas.microsoft.com/office/drawing/2014/main" id="{665E9507-B3F9-C925-1D49-8A7E0A945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9" y="773024"/>
            <a:ext cx="914400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7 Tips To Be More Eco-friendly in 2020 | Eco Bravo">
            <a:extLst>
              <a:ext uri="{FF2B5EF4-FFF2-40B4-BE49-F238E27FC236}">
                <a16:creationId xmlns:a16="http://schemas.microsoft.com/office/drawing/2014/main" id="{A4E3E6F1-3CF3-ED09-C67C-9DBE9710A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9" y="4661892"/>
            <a:ext cx="914400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5F01D3FF-E8FD-04C9-A2FC-022B50788CCC}"/>
              </a:ext>
            </a:extLst>
          </p:cNvPr>
          <p:cNvSpPr txBox="1">
            <a:spLocks/>
          </p:cNvSpPr>
          <p:nvPr/>
        </p:nvSpPr>
        <p:spPr>
          <a:xfrm>
            <a:off x="72340" y="473596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1" dirty="0">
                <a:solidFill>
                  <a:srgbClr val="7030A0"/>
                </a:solidFill>
                <a:latin typeface=".VnTime" panose="020B7200000000000000" pitchFamily="34" charset="0"/>
              </a:rPr>
              <a:t>Aerothermochemistry and Combustion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3C23D6-066C-5130-20DD-395D9832163F}"/>
              </a:ext>
            </a:extLst>
          </p:cNvPr>
          <p:cNvSpPr txBox="1"/>
          <p:nvPr/>
        </p:nvSpPr>
        <p:spPr>
          <a:xfrm>
            <a:off x="990600" y="501305"/>
            <a:ext cx="3056749" cy="2807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450"/>
              </a:spcAft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F1A258-C83C-AC0E-310E-277C70A9B708}"/>
              </a:ext>
            </a:extLst>
          </p:cNvPr>
          <p:cNvSpPr txBox="1"/>
          <p:nvPr/>
        </p:nvSpPr>
        <p:spPr>
          <a:xfrm>
            <a:off x="762000" y="1220963"/>
            <a:ext cx="4280116" cy="27015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Start-up for LHP is very challenging depends on design and conditions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Kaya et al. reported a 251 min start up with 0.02 W/cm2</a:t>
            </a:r>
          </a:p>
          <a:p>
            <a:pPr marL="285750" indent="-285750">
              <a:lnSpc>
                <a:spcPct val="11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Huang et al. classified start up characteristics into 4 modes of failure, oscillating, overshoot and normal</a:t>
            </a:r>
          </a:p>
          <a:p>
            <a:pPr marL="285750" indent="-285750">
              <a:lnSpc>
                <a:spcPct val="11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Maydanik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studied initial phase distribution by filling ratio and classified into 4 situations</a:t>
            </a:r>
          </a:p>
          <a:p>
            <a:pPr marL="285750" indent="-285750">
              <a:lnSpc>
                <a:spcPct val="11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 up time depends on each situation and liquid – vapor phase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A6351-FAFA-689E-440F-4D068B909A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1391" y="1042218"/>
            <a:ext cx="3471610" cy="3591320"/>
          </a:xfrm>
          <a:prstGeom prst="rect">
            <a:avLst/>
          </a:prstGeom>
        </p:spPr>
      </p:pic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ADEF778-0E53-FBB5-ED3A-ACC32BFE7367}"/>
              </a:ext>
            </a:extLst>
          </p:cNvPr>
          <p:cNvSpPr txBox="1">
            <a:spLocks/>
          </p:cNvSpPr>
          <p:nvPr/>
        </p:nvSpPr>
        <p:spPr>
          <a:xfrm>
            <a:off x="2590800" y="473596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prstClr val="black">
                    <a:tint val="75000"/>
                  </a:prstClr>
                </a:solidFill>
                <a:latin typeface=".VnTime" panose="020B7200000000000000" pitchFamily="34" charset="0"/>
              </a:rPr>
              <a:t>13 May 2024</a:t>
            </a:r>
          </a:p>
        </p:txBody>
      </p:sp>
    </p:spTree>
    <p:extLst>
      <p:ext uri="{BB962C8B-B14F-4D97-AF65-F5344CB8AC3E}">
        <p14:creationId xmlns:p14="http://schemas.microsoft.com/office/powerpoint/2010/main" val="2697882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4"/>
          <p:cNvSpPr txBox="1">
            <a:spLocks noGrp="1"/>
          </p:cNvSpPr>
          <p:nvPr>
            <p:ph type="sldNum" sz="quarter" idx="12"/>
          </p:nvPr>
        </p:nvSpPr>
        <p:spPr>
          <a:xfrm>
            <a:off x="8763000" y="4790357"/>
            <a:ext cx="381000" cy="35314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6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521" name="Google Shape;521;p14"/>
          <p:cNvSpPr txBox="1">
            <a:spLocks noGrp="1"/>
          </p:cNvSpPr>
          <p:nvPr>
            <p:ph type="title" idx="4294967295"/>
          </p:nvPr>
        </p:nvSpPr>
        <p:spPr>
          <a:xfrm>
            <a:off x="990600" y="82800"/>
            <a:ext cx="6435090" cy="46674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 apparatus</a:t>
            </a:r>
            <a:endParaRPr sz="2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28" name="Picture 4" descr="전북대학교 Jeonbuk National University | Jeonju">
            <a:extLst>
              <a:ext uri="{FF2B5EF4-FFF2-40B4-BE49-F238E27FC236}">
                <a16:creationId xmlns:a16="http://schemas.microsoft.com/office/drawing/2014/main" id="{669BBFBC-6D39-D932-24DC-ED8C64D63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9" y="1"/>
            <a:ext cx="765489" cy="76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nimated Eco-Friendly PowerPoint Template - SlideModel">
            <a:extLst>
              <a:ext uri="{FF2B5EF4-FFF2-40B4-BE49-F238E27FC236}">
                <a16:creationId xmlns:a16="http://schemas.microsoft.com/office/drawing/2014/main" id="{665E9507-B3F9-C925-1D49-8A7E0A945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9" y="773024"/>
            <a:ext cx="914400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7 Tips To Be More Eco-friendly in 2020 | Eco Bravo">
            <a:extLst>
              <a:ext uri="{FF2B5EF4-FFF2-40B4-BE49-F238E27FC236}">
                <a16:creationId xmlns:a16="http://schemas.microsoft.com/office/drawing/2014/main" id="{A4E3E6F1-3CF3-ED09-C67C-9DBE9710A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9" y="4661892"/>
            <a:ext cx="914400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5F01D3FF-E8FD-04C9-A2FC-022B50788CCC}"/>
              </a:ext>
            </a:extLst>
          </p:cNvPr>
          <p:cNvSpPr txBox="1">
            <a:spLocks/>
          </p:cNvSpPr>
          <p:nvPr/>
        </p:nvSpPr>
        <p:spPr>
          <a:xfrm>
            <a:off x="72340" y="473596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1" dirty="0">
                <a:solidFill>
                  <a:srgbClr val="7030A0"/>
                </a:solidFill>
                <a:latin typeface=".VnTime" panose="020B7200000000000000" pitchFamily="34" charset="0"/>
              </a:rPr>
              <a:t>Aerothermochemistry and Combustion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3C23D6-066C-5130-20DD-395D9832163F}"/>
              </a:ext>
            </a:extLst>
          </p:cNvPr>
          <p:cNvSpPr txBox="1"/>
          <p:nvPr/>
        </p:nvSpPr>
        <p:spPr>
          <a:xfrm>
            <a:off x="990600" y="501305"/>
            <a:ext cx="3056749" cy="2807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450"/>
              </a:spcAft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9B5E6A-D987-F9D6-A83F-6709C9C29E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8511" y="1312080"/>
            <a:ext cx="3886200" cy="28564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4E9022-F4A1-A5B7-9C77-759A7F2D7E6F}"/>
              </a:ext>
            </a:extLst>
          </p:cNvPr>
          <p:cNvSpPr txBox="1"/>
          <p:nvPr/>
        </p:nvSpPr>
        <p:spPr>
          <a:xfrm>
            <a:off x="689289" y="1161526"/>
            <a:ext cx="4280116" cy="6133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max heat flux of 20 W/cm2</a:t>
            </a:r>
          </a:p>
          <a:p>
            <a:pPr marL="285750" indent="-285750">
              <a:lnSpc>
                <a:spcPct val="11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Capillary limit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57A1ED-A805-F155-719F-F6DA54331B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8389" y="1848446"/>
            <a:ext cx="1520511" cy="2608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172857-E0F9-9573-C364-D01C415E1FA7}"/>
              </a:ext>
            </a:extLst>
          </p:cNvPr>
          <p:cNvSpPr txBox="1"/>
          <p:nvPr/>
        </p:nvSpPr>
        <p:spPr>
          <a:xfrm>
            <a:off x="660875" y="2262151"/>
            <a:ext cx="4280116" cy="11514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Acetone was used as working fluid</a:t>
            </a:r>
          </a:p>
          <a:p>
            <a:pPr marL="285750" indent="-285750">
              <a:lnSpc>
                <a:spcPct val="11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Wick machined with 10 rectangular grooves of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mm width and 1 mm depth</a:t>
            </a:r>
          </a:p>
          <a:p>
            <a:pPr marL="285750" indent="-285750">
              <a:lnSpc>
                <a:spcPct val="11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Wick length of 47.5 mm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CED55BE-05D2-EDB3-9313-20D28493D2B7}"/>
              </a:ext>
            </a:extLst>
          </p:cNvPr>
          <p:cNvSpPr txBox="1">
            <a:spLocks/>
          </p:cNvSpPr>
          <p:nvPr/>
        </p:nvSpPr>
        <p:spPr>
          <a:xfrm>
            <a:off x="2590800" y="473596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prstClr val="black">
                    <a:tint val="75000"/>
                  </a:prstClr>
                </a:solidFill>
                <a:latin typeface=".VnTime" panose="020B7200000000000000" pitchFamily="34" charset="0"/>
              </a:rPr>
              <a:t>13 May 2024</a:t>
            </a:r>
          </a:p>
        </p:txBody>
      </p:sp>
    </p:spTree>
    <p:extLst>
      <p:ext uri="{BB962C8B-B14F-4D97-AF65-F5344CB8AC3E}">
        <p14:creationId xmlns:p14="http://schemas.microsoft.com/office/powerpoint/2010/main" val="756752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4"/>
          <p:cNvSpPr txBox="1">
            <a:spLocks noGrp="1"/>
          </p:cNvSpPr>
          <p:nvPr>
            <p:ph type="sldNum" sz="quarter" idx="12"/>
          </p:nvPr>
        </p:nvSpPr>
        <p:spPr>
          <a:xfrm>
            <a:off x="8763000" y="4790357"/>
            <a:ext cx="381000" cy="35314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7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521" name="Google Shape;521;p14"/>
          <p:cNvSpPr txBox="1">
            <a:spLocks noGrp="1"/>
          </p:cNvSpPr>
          <p:nvPr>
            <p:ph type="title" idx="4294967295"/>
          </p:nvPr>
        </p:nvSpPr>
        <p:spPr>
          <a:xfrm>
            <a:off x="990600" y="82800"/>
            <a:ext cx="6435090" cy="46674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 apparatus</a:t>
            </a:r>
            <a:endParaRPr sz="2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28" name="Picture 4" descr="전북대학교 Jeonbuk National University | Jeonju">
            <a:extLst>
              <a:ext uri="{FF2B5EF4-FFF2-40B4-BE49-F238E27FC236}">
                <a16:creationId xmlns:a16="http://schemas.microsoft.com/office/drawing/2014/main" id="{669BBFBC-6D39-D932-24DC-ED8C64D63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9" y="1"/>
            <a:ext cx="765489" cy="76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nimated Eco-Friendly PowerPoint Template - SlideModel">
            <a:extLst>
              <a:ext uri="{FF2B5EF4-FFF2-40B4-BE49-F238E27FC236}">
                <a16:creationId xmlns:a16="http://schemas.microsoft.com/office/drawing/2014/main" id="{665E9507-B3F9-C925-1D49-8A7E0A945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9" y="773024"/>
            <a:ext cx="914400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7 Tips To Be More Eco-friendly in 2020 | Eco Bravo">
            <a:extLst>
              <a:ext uri="{FF2B5EF4-FFF2-40B4-BE49-F238E27FC236}">
                <a16:creationId xmlns:a16="http://schemas.microsoft.com/office/drawing/2014/main" id="{A4E3E6F1-3CF3-ED09-C67C-9DBE9710A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9" y="4661892"/>
            <a:ext cx="914400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5F01D3FF-E8FD-04C9-A2FC-022B50788CCC}"/>
              </a:ext>
            </a:extLst>
          </p:cNvPr>
          <p:cNvSpPr txBox="1">
            <a:spLocks/>
          </p:cNvSpPr>
          <p:nvPr/>
        </p:nvSpPr>
        <p:spPr>
          <a:xfrm>
            <a:off x="72340" y="473596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1" dirty="0">
                <a:solidFill>
                  <a:srgbClr val="7030A0"/>
                </a:solidFill>
                <a:latin typeface=".VnTime" panose="020B7200000000000000" pitchFamily="34" charset="0"/>
              </a:rPr>
              <a:t>Aerothermochemistry and Combustion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3C23D6-066C-5130-20DD-395D9832163F}"/>
              </a:ext>
            </a:extLst>
          </p:cNvPr>
          <p:cNvSpPr txBox="1"/>
          <p:nvPr/>
        </p:nvSpPr>
        <p:spPr>
          <a:xfrm>
            <a:off x="990600" y="501305"/>
            <a:ext cx="3056749" cy="2807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450"/>
              </a:spcAft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parameters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4E9022-F4A1-A5B7-9C77-759A7F2D7E6F}"/>
              </a:ext>
            </a:extLst>
          </p:cNvPr>
          <p:cNvSpPr txBox="1"/>
          <p:nvPr/>
        </p:nvSpPr>
        <p:spPr>
          <a:xfrm>
            <a:off x="689289" y="1193586"/>
            <a:ext cx="4280116" cy="5491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was taken by a single micro lens reflex camera to observe liquid vapor phase states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172857-E0F9-9573-C364-D01C415E1FA7}"/>
              </a:ext>
            </a:extLst>
          </p:cNvPr>
          <p:cNvSpPr txBox="1"/>
          <p:nvPr/>
        </p:nvSpPr>
        <p:spPr>
          <a:xfrm>
            <a:off x="660875" y="1993103"/>
            <a:ext cx="3526265" cy="168950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fluid volume 35 ml</a:t>
            </a:r>
          </a:p>
          <a:p>
            <a:pPr marL="285750" indent="-285750">
              <a:lnSpc>
                <a:spcPct val="11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Pressure in LHP below 5e-4 Pa using rotary and turbo molecular pumps</a:t>
            </a:r>
          </a:p>
          <a:p>
            <a:pPr marL="285750" indent="-285750">
              <a:lnSpc>
                <a:spcPct val="11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 radius pore is 3.2 um and porosity 37%</a:t>
            </a:r>
          </a:p>
          <a:p>
            <a:pPr marL="285750" indent="-285750">
              <a:lnSpc>
                <a:spcPct val="11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Curvature radius is 4.4 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7B15D3-A5A7-68F1-1639-AB2EC26FCB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3400" y="1831567"/>
            <a:ext cx="4505784" cy="1743543"/>
          </a:xfrm>
          <a:prstGeom prst="rect">
            <a:avLst/>
          </a:prstGeom>
        </p:spPr>
      </p:pic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C0B55B8-B75E-36B7-B9AF-B3714C5191B8}"/>
              </a:ext>
            </a:extLst>
          </p:cNvPr>
          <p:cNvSpPr txBox="1">
            <a:spLocks/>
          </p:cNvSpPr>
          <p:nvPr/>
        </p:nvSpPr>
        <p:spPr>
          <a:xfrm>
            <a:off x="2590800" y="473596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prstClr val="black">
                    <a:tint val="75000"/>
                  </a:prstClr>
                </a:solidFill>
                <a:latin typeface=".VnTime" panose="020B7200000000000000" pitchFamily="34" charset="0"/>
              </a:rPr>
              <a:t>13 May 2024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7789F6-E7E6-4C7C-4E71-B07262A8F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3348" y="3700404"/>
            <a:ext cx="1381318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54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4"/>
          <p:cNvSpPr txBox="1">
            <a:spLocks noGrp="1"/>
          </p:cNvSpPr>
          <p:nvPr>
            <p:ph type="sldNum" sz="quarter" idx="12"/>
          </p:nvPr>
        </p:nvSpPr>
        <p:spPr>
          <a:xfrm>
            <a:off x="8763000" y="4790357"/>
            <a:ext cx="381000" cy="35314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8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521" name="Google Shape;521;p14"/>
          <p:cNvSpPr txBox="1">
            <a:spLocks noGrp="1"/>
          </p:cNvSpPr>
          <p:nvPr>
            <p:ph type="title" idx="4294967295"/>
          </p:nvPr>
        </p:nvSpPr>
        <p:spPr>
          <a:xfrm>
            <a:off x="990600" y="82800"/>
            <a:ext cx="6435090" cy="46674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 apparatus</a:t>
            </a:r>
            <a:endParaRPr sz="2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28" name="Picture 4" descr="전북대학교 Jeonbuk National University | Jeonju">
            <a:extLst>
              <a:ext uri="{FF2B5EF4-FFF2-40B4-BE49-F238E27FC236}">
                <a16:creationId xmlns:a16="http://schemas.microsoft.com/office/drawing/2014/main" id="{669BBFBC-6D39-D932-24DC-ED8C64D63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9" y="1"/>
            <a:ext cx="765489" cy="76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nimated Eco-Friendly PowerPoint Template - SlideModel">
            <a:extLst>
              <a:ext uri="{FF2B5EF4-FFF2-40B4-BE49-F238E27FC236}">
                <a16:creationId xmlns:a16="http://schemas.microsoft.com/office/drawing/2014/main" id="{665E9507-B3F9-C925-1D49-8A7E0A945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9" y="773024"/>
            <a:ext cx="914400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7 Tips To Be More Eco-friendly in 2020 | Eco Bravo">
            <a:extLst>
              <a:ext uri="{FF2B5EF4-FFF2-40B4-BE49-F238E27FC236}">
                <a16:creationId xmlns:a16="http://schemas.microsoft.com/office/drawing/2014/main" id="{A4E3E6F1-3CF3-ED09-C67C-9DBE9710A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9" y="4661892"/>
            <a:ext cx="914400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5F01D3FF-E8FD-04C9-A2FC-022B50788CCC}"/>
              </a:ext>
            </a:extLst>
          </p:cNvPr>
          <p:cNvSpPr txBox="1">
            <a:spLocks/>
          </p:cNvSpPr>
          <p:nvPr/>
        </p:nvSpPr>
        <p:spPr>
          <a:xfrm>
            <a:off x="72340" y="473596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1" dirty="0">
                <a:solidFill>
                  <a:srgbClr val="7030A0"/>
                </a:solidFill>
                <a:latin typeface=".VnTime" panose="020B7200000000000000" pitchFamily="34" charset="0"/>
              </a:rPr>
              <a:t>Aerothermochemistry and Combustion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3C23D6-066C-5130-20DD-395D9832163F}"/>
              </a:ext>
            </a:extLst>
          </p:cNvPr>
          <p:cNvSpPr txBox="1"/>
          <p:nvPr/>
        </p:nvSpPr>
        <p:spPr>
          <a:xfrm>
            <a:off x="990600" y="501305"/>
            <a:ext cx="3056749" cy="2807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450"/>
              </a:spcAft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D1B254-B737-E68B-C61A-0842DF7EA6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4002" y="1219578"/>
            <a:ext cx="6096000" cy="32194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9E5993-A987-2F13-101B-A4C63A4B77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0" y="1247593"/>
            <a:ext cx="1752600" cy="416021"/>
          </a:xfrm>
          <a:prstGeom prst="rect">
            <a:avLst/>
          </a:prstGeom>
        </p:spPr>
      </p:pic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8287C98C-8153-AD9C-D93B-866EFFD978D3}"/>
              </a:ext>
            </a:extLst>
          </p:cNvPr>
          <p:cNvSpPr txBox="1">
            <a:spLocks/>
          </p:cNvSpPr>
          <p:nvPr/>
        </p:nvSpPr>
        <p:spPr>
          <a:xfrm>
            <a:off x="2590800" y="473596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prstClr val="black">
                    <a:tint val="75000"/>
                  </a:prstClr>
                </a:solidFill>
                <a:latin typeface=".VnTime" panose="020B7200000000000000" pitchFamily="34" charset="0"/>
              </a:rPr>
              <a:t>13 May 2024</a:t>
            </a:r>
          </a:p>
        </p:txBody>
      </p:sp>
    </p:spTree>
    <p:extLst>
      <p:ext uri="{BB962C8B-B14F-4D97-AF65-F5344CB8AC3E}">
        <p14:creationId xmlns:p14="http://schemas.microsoft.com/office/powerpoint/2010/main" val="2199884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4"/>
          <p:cNvSpPr txBox="1">
            <a:spLocks noGrp="1"/>
          </p:cNvSpPr>
          <p:nvPr>
            <p:ph type="sldNum" sz="quarter" idx="12"/>
          </p:nvPr>
        </p:nvSpPr>
        <p:spPr>
          <a:xfrm>
            <a:off x="8763000" y="4790357"/>
            <a:ext cx="381000" cy="35314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9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521" name="Google Shape;521;p14"/>
          <p:cNvSpPr txBox="1">
            <a:spLocks noGrp="1"/>
          </p:cNvSpPr>
          <p:nvPr>
            <p:ph type="title" idx="4294967295"/>
          </p:nvPr>
        </p:nvSpPr>
        <p:spPr>
          <a:xfrm>
            <a:off x="990600" y="82800"/>
            <a:ext cx="6435090" cy="46674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 apparatus</a:t>
            </a:r>
            <a:endParaRPr sz="2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28" name="Picture 4" descr="전북대학교 Jeonbuk National University | Jeonju">
            <a:extLst>
              <a:ext uri="{FF2B5EF4-FFF2-40B4-BE49-F238E27FC236}">
                <a16:creationId xmlns:a16="http://schemas.microsoft.com/office/drawing/2014/main" id="{669BBFBC-6D39-D932-24DC-ED8C64D63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9" y="1"/>
            <a:ext cx="765489" cy="76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nimated Eco-Friendly PowerPoint Template - SlideModel">
            <a:extLst>
              <a:ext uri="{FF2B5EF4-FFF2-40B4-BE49-F238E27FC236}">
                <a16:creationId xmlns:a16="http://schemas.microsoft.com/office/drawing/2014/main" id="{665E9507-B3F9-C925-1D49-8A7E0A945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9" y="773024"/>
            <a:ext cx="914400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7 Tips To Be More Eco-friendly in 2020 | Eco Bravo">
            <a:extLst>
              <a:ext uri="{FF2B5EF4-FFF2-40B4-BE49-F238E27FC236}">
                <a16:creationId xmlns:a16="http://schemas.microsoft.com/office/drawing/2014/main" id="{A4E3E6F1-3CF3-ED09-C67C-9DBE9710A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9" y="4661892"/>
            <a:ext cx="914400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5F01D3FF-E8FD-04C9-A2FC-022B50788CCC}"/>
              </a:ext>
            </a:extLst>
          </p:cNvPr>
          <p:cNvSpPr txBox="1">
            <a:spLocks/>
          </p:cNvSpPr>
          <p:nvPr/>
        </p:nvSpPr>
        <p:spPr>
          <a:xfrm>
            <a:off x="72340" y="473596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1" dirty="0">
                <a:solidFill>
                  <a:srgbClr val="7030A0"/>
                </a:solidFill>
                <a:latin typeface=".VnTime" panose="020B7200000000000000" pitchFamily="34" charset="0"/>
              </a:rPr>
              <a:t>Aerothermochemistry and Combustion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3C23D6-066C-5130-20DD-395D9832163F}"/>
              </a:ext>
            </a:extLst>
          </p:cNvPr>
          <p:cNvSpPr txBox="1"/>
          <p:nvPr/>
        </p:nvSpPr>
        <p:spPr>
          <a:xfrm>
            <a:off x="990600" y="501305"/>
            <a:ext cx="3056749" cy="2807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450"/>
              </a:spcAft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Porous material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EF593A-935A-CCDA-FFA1-864E83B86D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859" y="2150655"/>
            <a:ext cx="4529706" cy="22198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D431D1-EA87-B5C0-AC26-81D327B0D9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2600" y="1581150"/>
            <a:ext cx="3080002" cy="2602231"/>
          </a:xfrm>
          <a:prstGeom prst="rect">
            <a:avLst/>
          </a:prstGeom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50C06E0-9734-CC22-515B-2DF603F591DB}"/>
              </a:ext>
            </a:extLst>
          </p:cNvPr>
          <p:cNvSpPr txBox="1">
            <a:spLocks/>
          </p:cNvSpPr>
          <p:nvPr/>
        </p:nvSpPr>
        <p:spPr>
          <a:xfrm>
            <a:off x="2590800" y="473596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prstClr val="black">
                    <a:tint val="75000"/>
                  </a:prstClr>
                </a:solidFill>
                <a:latin typeface=".VnTime" panose="020B7200000000000000" pitchFamily="34" charset="0"/>
              </a:rPr>
              <a:t>13 May 2024</a:t>
            </a:r>
          </a:p>
        </p:txBody>
      </p:sp>
    </p:spTree>
    <p:extLst>
      <p:ext uri="{BB962C8B-B14F-4D97-AF65-F5344CB8AC3E}">
        <p14:creationId xmlns:p14="http://schemas.microsoft.com/office/powerpoint/2010/main" val="1339593467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18086</TotalTime>
  <Words>732</Words>
  <Application>Microsoft Office PowerPoint</Application>
  <PresentationFormat>On-screen Show (16:9)</PresentationFormat>
  <Paragraphs>141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Century Gothic</vt:lpstr>
      <vt:lpstr>.VnTime</vt:lpstr>
      <vt:lpstr>Times New Roman</vt:lpstr>
      <vt:lpstr>Wingdings 3</vt:lpstr>
      <vt:lpstr>Wisp</vt:lpstr>
      <vt:lpstr>PowerPoint Presentation</vt:lpstr>
      <vt:lpstr>PowerPoint Presentation</vt:lpstr>
      <vt:lpstr>Introduction</vt:lpstr>
      <vt:lpstr>Introduction</vt:lpstr>
      <vt:lpstr>Introduction</vt:lpstr>
      <vt:lpstr>Experimental apparatus</vt:lpstr>
      <vt:lpstr>Experimental apparatus</vt:lpstr>
      <vt:lpstr>Experimental apparatus</vt:lpstr>
      <vt:lpstr>Experimental apparatus</vt:lpstr>
      <vt:lpstr>Experimental apparatus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 Van Cong</dc:creator>
  <cp:lastModifiedBy>Cong Le Van</cp:lastModifiedBy>
  <cp:revision>192</cp:revision>
  <dcterms:modified xsi:type="dcterms:W3CDTF">2024-05-12T07:51:58Z</dcterms:modified>
</cp:coreProperties>
</file>